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69" r:id="rId5"/>
    <p:sldId id="298" r:id="rId6"/>
    <p:sldId id="290" r:id="rId7"/>
    <p:sldId id="299" r:id="rId8"/>
    <p:sldId id="305" r:id="rId9"/>
    <p:sldId id="276" r:id="rId10"/>
    <p:sldId id="273" r:id="rId11"/>
    <p:sldId id="310" r:id="rId12"/>
    <p:sldId id="312" r:id="rId13"/>
    <p:sldId id="315" r:id="rId14"/>
    <p:sldId id="306" r:id="rId15"/>
    <p:sldId id="318" r:id="rId16"/>
    <p:sldId id="311" r:id="rId17"/>
    <p:sldId id="314" r:id="rId18"/>
    <p:sldId id="272" r:id="rId19"/>
    <p:sldId id="317" r:id="rId20"/>
    <p:sldId id="270" r:id="rId21"/>
    <p:sldId id="301" r:id="rId22"/>
    <p:sldId id="274" r:id="rId23"/>
  </p:sldIdLst>
  <p:sldSz cx="12188825"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FE9F1"/>
    <a:srgbClr val="AFC7DA"/>
    <a:srgbClr val="EDC25A"/>
    <a:srgbClr val="EEC665"/>
    <a:srgbClr val="1F517D"/>
    <a:srgbClr val="061A34"/>
    <a:srgbClr val="485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DDE47-1709-4DA0-B43C-6321F4006CAC}" v="1" dt="2026-07-06T20:16:44.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8"/>
  </p:normalViewPr>
  <p:slideViewPr>
    <p:cSldViewPr>
      <p:cViewPr varScale="1">
        <p:scale>
          <a:sx n="105" d="100"/>
          <a:sy n="105" d="100"/>
        </p:scale>
        <p:origin x="834" y="96"/>
      </p:cViewPr>
      <p:guideLst>
        <p:guide orient="horz" pos="2160"/>
        <p:guide pos="3839"/>
      </p:guideLst>
    </p:cSldViewPr>
  </p:slideViewPr>
  <p:notesTextViewPr>
    <p:cViewPr>
      <p:scale>
        <a:sx n="3" d="2"/>
        <a:sy n="3" d="2"/>
      </p:scale>
      <p:origin x="0" y="0"/>
    </p:cViewPr>
  </p:notesTextViewPr>
  <p:sorterViewPr>
    <p:cViewPr varScale="1">
      <p:scale>
        <a:sx n="1" d="1"/>
        <a:sy n="1" d="1"/>
      </p:scale>
      <p:origin x="0" y="-774"/>
    </p:cViewPr>
  </p:sorterViewPr>
  <p:notesViewPr>
    <p:cSldViewPr>
      <p:cViewPr varScale="1">
        <p:scale>
          <a:sx n="82" d="100"/>
          <a:sy n="82" d="100"/>
        </p:scale>
        <p:origin x="389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ie Greer" userId="45dfa978a71f9cff" providerId="LiveId" clId="{77F87193-208B-4297-BF79-79A602E636D0}"/>
    <pc:docChg chg="undo custSel modSld">
      <pc:chgData name="Jackie Greer" userId="45dfa978a71f9cff" providerId="LiveId" clId="{77F87193-208B-4297-BF79-79A602E636D0}" dt="2026-06-27T21:29:40.537" v="205" actId="404"/>
      <pc:docMkLst>
        <pc:docMk/>
      </pc:docMkLst>
      <pc:sldChg chg="addSp delSp modSp mod">
        <pc:chgData name="Jackie Greer" userId="45dfa978a71f9cff" providerId="LiveId" clId="{77F87193-208B-4297-BF79-79A602E636D0}" dt="2026-06-27T20:21:29.526" v="83" actId="478"/>
        <pc:sldMkLst>
          <pc:docMk/>
          <pc:sldMk cId="2490665250" sldId="274"/>
        </pc:sldMkLst>
        <pc:picChg chg="add mod">
          <ac:chgData name="Jackie Greer" userId="45dfa978a71f9cff" providerId="LiveId" clId="{77F87193-208B-4297-BF79-79A602E636D0}" dt="2026-06-27T20:19:53.776" v="80" actId="1076"/>
          <ac:picMkLst>
            <pc:docMk/>
            <pc:sldMk cId="2490665250" sldId="274"/>
            <ac:picMk id="9" creationId="{D94E7893-AC9F-B294-4B1E-9369785BDDDF}"/>
          </ac:picMkLst>
        </pc:picChg>
      </pc:sldChg>
      <pc:sldChg chg="modSp mod">
        <pc:chgData name="Jackie Greer" userId="45dfa978a71f9cff" providerId="LiveId" clId="{77F87193-208B-4297-BF79-79A602E636D0}" dt="2026-06-27T21:24:51.862" v="200" actId="114"/>
        <pc:sldMkLst>
          <pc:docMk/>
          <pc:sldMk cId="1340350275" sldId="276"/>
        </pc:sldMkLst>
        <pc:spChg chg="mod">
          <ac:chgData name="Jackie Greer" userId="45dfa978a71f9cff" providerId="LiveId" clId="{77F87193-208B-4297-BF79-79A602E636D0}" dt="2026-06-27T21:24:51.862" v="200" actId="114"/>
          <ac:spMkLst>
            <pc:docMk/>
            <pc:sldMk cId="1340350275" sldId="276"/>
            <ac:spMk id="3" creationId="{AAE63C71-29E6-F6FD-72F2-676A7F4AFB99}"/>
          </ac:spMkLst>
        </pc:spChg>
        <pc:spChg chg="mod">
          <ac:chgData name="Jackie Greer" userId="45dfa978a71f9cff" providerId="LiveId" clId="{77F87193-208B-4297-BF79-79A602E636D0}" dt="2026-06-27T21:24:34.218" v="196" actId="255"/>
          <ac:spMkLst>
            <pc:docMk/>
            <pc:sldMk cId="1340350275" sldId="276"/>
            <ac:spMk id="4" creationId="{0FEFD424-270A-C12B-16AF-4571CE0AA571}"/>
          </ac:spMkLst>
        </pc:spChg>
      </pc:sldChg>
      <pc:sldChg chg="addSp delSp modSp mod">
        <pc:chgData name="Jackie Greer" userId="45dfa978a71f9cff" providerId="LiveId" clId="{77F87193-208B-4297-BF79-79A602E636D0}" dt="2026-06-27T21:19:36.233" v="103" actId="478"/>
        <pc:sldMkLst>
          <pc:docMk/>
          <pc:sldMk cId="3661958184" sldId="298"/>
        </pc:sldMkLst>
        <pc:spChg chg="mod">
          <ac:chgData name="Jackie Greer" userId="45dfa978a71f9cff" providerId="LiveId" clId="{77F87193-208B-4297-BF79-79A602E636D0}" dt="2026-06-27T20:08:43.023" v="24" actId="27636"/>
          <ac:spMkLst>
            <pc:docMk/>
            <pc:sldMk cId="3661958184" sldId="298"/>
            <ac:spMk id="4" creationId="{15A44FE9-FCD3-B43F-9DCB-1EA1204E3F25}"/>
          </ac:spMkLst>
        </pc:spChg>
        <pc:spChg chg="mod">
          <ac:chgData name="Jackie Greer" userId="45dfa978a71f9cff" providerId="LiveId" clId="{77F87193-208B-4297-BF79-79A602E636D0}" dt="2026-06-27T20:25:31.052" v="90" actId="20577"/>
          <ac:spMkLst>
            <pc:docMk/>
            <pc:sldMk cId="3661958184" sldId="298"/>
            <ac:spMk id="6" creationId="{DC3F9F94-9F8D-95FC-30C6-739EF4F2F6D2}"/>
          </ac:spMkLst>
        </pc:spChg>
      </pc:sldChg>
      <pc:sldChg chg="modSp mod">
        <pc:chgData name="Jackie Greer" userId="45dfa978a71f9cff" providerId="LiveId" clId="{77F87193-208B-4297-BF79-79A602E636D0}" dt="2026-06-27T21:29:40.537" v="205" actId="404"/>
        <pc:sldMkLst>
          <pc:docMk/>
          <pc:sldMk cId="2013108958" sldId="301"/>
        </pc:sldMkLst>
        <pc:spChg chg="mod">
          <ac:chgData name="Jackie Greer" userId="45dfa978a71f9cff" providerId="LiveId" clId="{77F87193-208B-4297-BF79-79A602E636D0}" dt="2026-06-27T21:29:40.537" v="205" actId="404"/>
          <ac:spMkLst>
            <pc:docMk/>
            <pc:sldMk cId="2013108958" sldId="301"/>
            <ac:spMk id="3" creationId="{2B4E58D2-79EB-54AE-884B-4D0490DB28B1}"/>
          </ac:spMkLst>
        </pc:spChg>
      </pc:sldChg>
      <pc:sldChg chg="modSp mod">
        <pc:chgData name="Jackie Greer" userId="45dfa978a71f9cff" providerId="LiveId" clId="{77F87193-208B-4297-BF79-79A602E636D0}" dt="2026-06-27T21:23:12.031" v="186" actId="404"/>
        <pc:sldMkLst>
          <pc:docMk/>
          <pc:sldMk cId="4132637121" sldId="305"/>
        </pc:sldMkLst>
        <pc:spChg chg="mod">
          <ac:chgData name="Jackie Greer" userId="45dfa978a71f9cff" providerId="LiveId" clId="{77F87193-208B-4297-BF79-79A602E636D0}" dt="2026-06-27T21:23:12.031" v="186" actId="404"/>
          <ac:spMkLst>
            <pc:docMk/>
            <pc:sldMk cId="4132637121" sldId="305"/>
            <ac:spMk id="3" creationId="{B7CD1538-762C-5277-303E-D22FE98F0FC7}"/>
          </ac:spMkLst>
        </pc:spChg>
      </pc:sldChg>
      <pc:sldChg chg="modSp mod">
        <pc:chgData name="Jackie Greer" userId="45dfa978a71f9cff" providerId="LiveId" clId="{77F87193-208B-4297-BF79-79A602E636D0}" dt="2026-06-27T21:27:24.578" v="201" actId="404"/>
        <pc:sldMkLst>
          <pc:docMk/>
          <pc:sldMk cId="769407647" sldId="310"/>
        </pc:sldMkLst>
        <pc:spChg chg="mod">
          <ac:chgData name="Jackie Greer" userId="45dfa978a71f9cff" providerId="LiveId" clId="{77F87193-208B-4297-BF79-79A602E636D0}" dt="2026-06-27T21:27:24.578" v="201" actId="404"/>
          <ac:spMkLst>
            <pc:docMk/>
            <pc:sldMk cId="769407647" sldId="310"/>
            <ac:spMk id="3" creationId="{49F5B073-8040-078A-5036-9712E429BEC1}"/>
          </ac:spMkLst>
        </pc:spChg>
      </pc:sldChg>
      <pc:sldChg chg="modSp mod">
        <pc:chgData name="Jackie Greer" userId="45dfa978a71f9cff" providerId="LiveId" clId="{77F87193-208B-4297-BF79-79A602E636D0}" dt="2026-06-27T21:28:44.075" v="203" actId="27636"/>
        <pc:sldMkLst>
          <pc:docMk/>
          <pc:sldMk cId="2953311633" sldId="311"/>
        </pc:sldMkLst>
        <pc:spChg chg="mod">
          <ac:chgData name="Jackie Greer" userId="45dfa978a71f9cff" providerId="LiveId" clId="{77F87193-208B-4297-BF79-79A602E636D0}" dt="2026-06-27T21:28:44.075" v="203" actId="27636"/>
          <ac:spMkLst>
            <pc:docMk/>
            <pc:sldMk cId="2953311633" sldId="311"/>
            <ac:spMk id="3" creationId="{2ED8242E-302E-FE85-5C30-3CD19A466EDA}"/>
          </ac:spMkLst>
        </pc:spChg>
      </pc:sldChg>
      <pc:sldChg chg="modSp mod">
        <pc:chgData name="Jackie Greer" userId="45dfa978a71f9cff" providerId="LiveId" clId="{77F87193-208B-4297-BF79-79A602E636D0}" dt="2026-06-27T21:17:27.145" v="102" actId="14100"/>
        <pc:sldMkLst>
          <pc:docMk/>
          <pc:sldMk cId="3427484998" sldId="312"/>
        </pc:sldMkLst>
        <pc:picChg chg="mod">
          <ac:chgData name="Jackie Greer" userId="45dfa978a71f9cff" providerId="LiveId" clId="{77F87193-208B-4297-BF79-79A602E636D0}" dt="2026-06-27T21:17:27.145" v="102" actId="14100"/>
          <ac:picMkLst>
            <pc:docMk/>
            <pc:sldMk cId="3427484998" sldId="312"/>
            <ac:picMk id="10" creationId="{668B9C1A-1CEB-078B-350E-78C9821445B2}"/>
          </ac:picMkLst>
        </pc:picChg>
      </pc:sldChg>
      <pc:sldChg chg="modSp mod">
        <pc:chgData name="Jackie Greer" userId="45dfa978a71f9cff" providerId="LiveId" clId="{77F87193-208B-4297-BF79-79A602E636D0}" dt="2026-06-27T21:29:23.536" v="204" actId="404"/>
        <pc:sldMkLst>
          <pc:docMk/>
          <pc:sldMk cId="1203694793" sldId="317"/>
        </pc:sldMkLst>
        <pc:spChg chg="mod">
          <ac:chgData name="Jackie Greer" userId="45dfa978a71f9cff" providerId="LiveId" clId="{77F87193-208B-4297-BF79-79A602E636D0}" dt="2026-06-27T21:29:23.536" v="204" actId="404"/>
          <ac:spMkLst>
            <pc:docMk/>
            <pc:sldMk cId="1203694793" sldId="317"/>
            <ac:spMk id="3" creationId="{A47A6A72-5FB2-36D7-FCE8-F4D630A78A11}"/>
          </ac:spMkLst>
        </pc:spChg>
      </pc:sldChg>
    </pc:docChg>
  </pc:docChgLst>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06T20:17:02.972" v="1"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77F0051-F9BA-B208-78D6-DF00B58F3891}"/>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9CFAF8D-B8CB-25A2-EED7-F17F2E0E0CD9}"/>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70DC031E-4ECC-4075-9B48-A1F4ACD064B0}" type="slidenum">
              <a:rPr lang="en-US" smtClean="0"/>
              <a:t>‹#›</a:t>
            </a:fld>
            <a:endParaRPr lang="en-US"/>
          </a:p>
        </p:txBody>
      </p:sp>
    </p:spTree>
    <p:extLst>
      <p:ext uri="{BB962C8B-B14F-4D97-AF65-F5344CB8AC3E}">
        <p14:creationId xmlns:p14="http://schemas.microsoft.com/office/powerpoint/2010/main" val="272070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1062C9F8-7EFD-4617-99C7-922A57052A1E}" type="datetimeFigureOut">
              <a:rPr lang="en-US" smtClean="0"/>
              <a:t>7/6/2026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1E413EC1-E87B-4885-9EE2-8E20F44011D3}" type="slidenum">
              <a:rPr lang="en-US" smtClean="0"/>
              <a:t>‹#›</a:t>
            </a:fld>
            <a:endParaRPr lang="en-US"/>
          </a:p>
        </p:txBody>
      </p:sp>
    </p:spTree>
    <p:extLst>
      <p:ext uri="{BB962C8B-B14F-4D97-AF65-F5344CB8AC3E}">
        <p14:creationId xmlns:p14="http://schemas.microsoft.com/office/powerpoint/2010/main" val="605637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hyperlink" Target="https://www.publicdomainpictures.net/en/view-image.php?image=80234&amp;picture=thank-you-tex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5942012" y="1958975"/>
            <a:ext cx="5180251" cy="1470025"/>
          </a:xfrm>
        </p:spPr>
        <p:txBody>
          <a:bodyPr>
            <a:normAutofit fontScale="90000"/>
          </a:bodyPr>
          <a:lstStyle/>
          <a:p>
            <a:r>
              <a:rPr lang="en-US" b="1" dirty="0"/>
              <a:t>Kairos Inside: </a:t>
            </a:r>
            <a:br>
              <a:rPr lang="en-US" b="1" dirty="0"/>
            </a:br>
            <a:r>
              <a:rPr lang="en-US" b="1" dirty="0"/>
              <a:t>More Than a Weekend</a:t>
            </a:r>
            <a:endParaRPr lang="en-US" dirty="0"/>
          </a:p>
        </p:txBody>
      </p:sp>
    </p:spTree>
    <p:extLst>
      <p:ext uri="{BB962C8B-B14F-4D97-AF65-F5344CB8AC3E}">
        <p14:creationId xmlns:p14="http://schemas.microsoft.com/office/powerpoint/2010/main" val="144823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F00E-658B-4755-B73E-9A71C078D7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CA0850-2B81-5006-E6D8-B4E763C04AF6}"/>
              </a:ext>
            </a:extLst>
          </p:cNvPr>
          <p:cNvSpPr>
            <a:spLocks noGrp="1"/>
          </p:cNvSpPr>
          <p:nvPr>
            <p:ph type="title"/>
          </p:nvPr>
        </p:nvSpPr>
        <p:spPr/>
        <p:txBody>
          <a:bodyPr/>
          <a:lstStyle/>
          <a:p>
            <a:r>
              <a:rPr lang="en-US" dirty="0"/>
              <a:t>Instructional Reunion</a:t>
            </a:r>
          </a:p>
        </p:txBody>
      </p:sp>
      <p:sp>
        <p:nvSpPr>
          <p:cNvPr id="3" name="Content Placeholder 2">
            <a:extLst>
              <a:ext uri="{FF2B5EF4-FFF2-40B4-BE49-F238E27FC236}">
                <a16:creationId xmlns:a16="http://schemas.microsoft.com/office/drawing/2014/main" id="{55186239-63B0-C785-CE71-3260786529F3}"/>
              </a:ext>
            </a:extLst>
          </p:cNvPr>
          <p:cNvSpPr>
            <a:spLocks noGrp="1"/>
          </p:cNvSpPr>
          <p:nvPr>
            <p:ph sz="half" idx="1"/>
          </p:nvPr>
        </p:nvSpPr>
        <p:spPr>
          <a:xfrm>
            <a:off x="609441" y="1371600"/>
            <a:ext cx="5383398" cy="4267197"/>
          </a:xfrm>
        </p:spPr>
        <p:txBody>
          <a:bodyPr>
            <a:normAutofit fontScale="92500" lnSpcReduction="10000"/>
          </a:bodyPr>
          <a:lstStyle/>
          <a:p>
            <a:r>
              <a:rPr lang="en-US" dirty="0"/>
              <a:t>Purpose</a:t>
            </a:r>
          </a:p>
          <a:p>
            <a:pPr lvl="1"/>
            <a:r>
              <a:rPr lang="en-US" dirty="0"/>
              <a:t>Establish Christian community </a:t>
            </a:r>
          </a:p>
          <a:p>
            <a:pPr lvl="1"/>
            <a:r>
              <a:rPr lang="en-US" dirty="0"/>
              <a:t>Teach and encourage Prayer and Share</a:t>
            </a:r>
          </a:p>
          <a:p>
            <a:pPr lvl="1"/>
            <a:r>
              <a:rPr lang="en-US" dirty="0"/>
              <a:t>Teach spiritual listening</a:t>
            </a:r>
          </a:p>
          <a:p>
            <a:pPr lvl="1"/>
            <a:r>
              <a:rPr lang="en-US" dirty="0"/>
              <a:t>Practice Prayer and Share</a:t>
            </a:r>
          </a:p>
          <a:p>
            <a:pPr lvl="1"/>
            <a:r>
              <a:rPr lang="en-US" dirty="0"/>
              <a:t>Begin accountability</a:t>
            </a:r>
          </a:p>
          <a:p>
            <a:pPr lvl="1"/>
            <a:endParaRPr lang="en-US" dirty="0"/>
          </a:p>
        </p:txBody>
      </p:sp>
      <p:sp>
        <p:nvSpPr>
          <p:cNvPr id="4" name="Content Placeholder 3">
            <a:extLst>
              <a:ext uri="{FF2B5EF4-FFF2-40B4-BE49-F238E27FC236}">
                <a16:creationId xmlns:a16="http://schemas.microsoft.com/office/drawing/2014/main" id="{0D4101D8-BE18-9EF2-5D1C-6A84C5D2CF4F}"/>
              </a:ext>
            </a:extLst>
          </p:cNvPr>
          <p:cNvSpPr>
            <a:spLocks noGrp="1"/>
          </p:cNvSpPr>
          <p:nvPr>
            <p:ph sz="half" idx="2"/>
          </p:nvPr>
        </p:nvSpPr>
        <p:spPr>
          <a:xfrm>
            <a:off x="6195986" y="1371600"/>
            <a:ext cx="5383398" cy="4571997"/>
          </a:xfrm>
        </p:spPr>
        <p:txBody>
          <a:bodyPr>
            <a:normAutofit fontScale="92500" lnSpcReduction="10000"/>
          </a:bodyPr>
          <a:lstStyle/>
          <a:p>
            <a:r>
              <a:rPr lang="en-US" dirty="0"/>
              <a:t>When</a:t>
            </a:r>
          </a:p>
          <a:p>
            <a:pPr lvl="1"/>
            <a:r>
              <a:rPr lang="en-US" dirty="0"/>
              <a:t>Within 1-2 weeks of Weekend</a:t>
            </a:r>
          </a:p>
          <a:p>
            <a:r>
              <a:rPr lang="en-US" dirty="0"/>
              <a:t>Who</a:t>
            </a:r>
          </a:p>
          <a:p>
            <a:pPr lvl="1"/>
            <a:r>
              <a:rPr lang="en-US" dirty="0"/>
              <a:t>Graduates &amp; small group of volunteers from most recent Weekend</a:t>
            </a:r>
          </a:p>
          <a:p>
            <a:r>
              <a:rPr lang="en-US" dirty="0"/>
              <a:t>What</a:t>
            </a:r>
          </a:p>
          <a:p>
            <a:pPr lvl="1"/>
            <a:r>
              <a:rPr lang="en-US" dirty="0"/>
              <a:t>Talk 1 – Spiritual Listening</a:t>
            </a:r>
          </a:p>
          <a:p>
            <a:pPr lvl="2"/>
            <a:r>
              <a:rPr lang="en-US" dirty="0"/>
              <a:t>Prayer and Share instruction</a:t>
            </a:r>
          </a:p>
          <a:p>
            <a:pPr lvl="1"/>
            <a:r>
              <a:rPr lang="en-US" dirty="0"/>
              <a:t>Five short talks from Prayer and Share grouping card</a:t>
            </a:r>
          </a:p>
          <a:p>
            <a:pPr lvl="2"/>
            <a:r>
              <a:rPr lang="en-US" dirty="0"/>
              <a:t>Each followed by practicing Prayer and Share grouping</a:t>
            </a:r>
          </a:p>
          <a:p>
            <a:endParaRPr lang="en-US" dirty="0"/>
          </a:p>
        </p:txBody>
      </p:sp>
      <p:sp>
        <p:nvSpPr>
          <p:cNvPr id="7" name="TextBox 6">
            <a:extLst>
              <a:ext uri="{FF2B5EF4-FFF2-40B4-BE49-F238E27FC236}">
                <a16:creationId xmlns:a16="http://schemas.microsoft.com/office/drawing/2014/main" id="{DE722BDF-08C0-7C47-F64A-C4D46253DFCC}"/>
              </a:ext>
            </a:extLst>
          </p:cNvPr>
          <p:cNvSpPr txBox="1"/>
          <p:nvPr/>
        </p:nvSpPr>
        <p:spPr>
          <a:xfrm>
            <a:off x="617644" y="4696005"/>
            <a:ext cx="1599783" cy="1353960"/>
          </a:xfrm>
          <a:prstGeom prst="rect">
            <a:avLst/>
          </a:prstGeom>
          <a:noFill/>
        </p:spPr>
        <p:txBody>
          <a:bodyPr wrap="square" rtlCol="0">
            <a:spAutoFit/>
          </a:bodyPr>
          <a:lstStyle/>
          <a:p>
            <a:r>
              <a:rPr lang="en-US" sz="1999" b="1" dirty="0"/>
              <a:t>Instructional Reunion</a:t>
            </a:r>
          </a:p>
          <a:p>
            <a:endParaRPr lang="en-US" sz="1000" b="1" dirty="0"/>
          </a:p>
          <a:p>
            <a:r>
              <a:rPr lang="en-US" sz="1600" b="1" i="1" dirty="0"/>
              <a:t>Teaches Prayer &amp; Share</a:t>
            </a:r>
            <a:endParaRPr lang="en-US" sz="2000" b="1" dirty="0"/>
          </a:p>
        </p:txBody>
      </p:sp>
      <p:sp>
        <p:nvSpPr>
          <p:cNvPr id="9" name="Right Arrow 20">
            <a:extLst>
              <a:ext uri="{FF2B5EF4-FFF2-40B4-BE49-F238E27FC236}">
                <a16:creationId xmlns:a16="http://schemas.microsoft.com/office/drawing/2014/main" id="{D17329A6-434F-6570-68D4-2DA73F431B27}"/>
              </a:ext>
            </a:extLst>
          </p:cNvPr>
          <p:cNvSpPr/>
          <p:nvPr/>
        </p:nvSpPr>
        <p:spPr>
          <a:xfrm>
            <a:off x="2232910" y="5092739"/>
            <a:ext cx="457081" cy="330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12" name="Picture 11">
            <a:extLst>
              <a:ext uri="{FF2B5EF4-FFF2-40B4-BE49-F238E27FC236}">
                <a16:creationId xmlns:a16="http://schemas.microsoft.com/office/drawing/2014/main" id="{15BD3EC8-8C42-B158-6604-625D0C62CA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7812" y="4012251"/>
            <a:ext cx="3047206" cy="2491091"/>
          </a:xfrm>
          <a:prstGeom prst="rect">
            <a:avLst/>
          </a:prstGeom>
        </p:spPr>
      </p:pic>
      <p:sp>
        <p:nvSpPr>
          <p:cNvPr id="14" name="TextBox 13">
            <a:extLst>
              <a:ext uri="{FF2B5EF4-FFF2-40B4-BE49-F238E27FC236}">
                <a16:creationId xmlns:a16="http://schemas.microsoft.com/office/drawing/2014/main" id="{E31734BE-4D76-F271-F10D-C073C8787604}"/>
              </a:ext>
            </a:extLst>
          </p:cNvPr>
          <p:cNvSpPr txBox="1"/>
          <p:nvPr/>
        </p:nvSpPr>
        <p:spPr>
          <a:xfrm>
            <a:off x="3344802" y="4572000"/>
            <a:ext cx="1980684" cy="1200016"/>
          </a:xfrm>
          <a:prstGeom prst="rect">
            <a:avLst/>
          </a:prstGeom>
          <a:noFill/>
        </p:spPr>
        <p:txBody>
          <a:bodyPr wrap="square" rtlCol="0">
            <a:spAutoFit/>
          </a:bodyPr>
          <a:lstStyle/>
          <a:p>
            <a:pPr algn="ctr"/>
            <a:r>
              <a:rPr lang="en-US" sz="1799" b="1" dirty="0"/>
              <a:t>Prayer &amp; Share Fellowship</a:t>
            </a:r>
          </a:p>
          <a:p>
            <a:pPr algn="ctr"/>
            <a:r>
              <a:rPr lang="en-US" sz="1799" b="1" i="1" dirty="0"/>
              <a:t>The HEART of Kairos</a:t>
            </a:r>
          </a:p>
        </p:txBody>
      </p:sp>
    </p:spTree>
    <p:extLst>
      <p:ext uri="{BB962C8B-B14F-4D97-AF65-F5344CB8AC3E}">
        <p14:creationId xmlns:p14="http://schemas.microsoft.com/office/powerpoint/2010/main" val="541530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07C8-13F8-831E-1422-93BE4555234B}"/>
              </a:ext>
            </a:extLst>
          </p:cNvPr>
          <p:cNvSpPr>
            <a:spLocks noGrp="1"/>
          </p:cNvSpPr>
          <p:nvPr>
            <p:ph type="title"/>
          </p:nvPr>
        </p:nvSpPr>
        <p:spPr/>
        <p:txBody>
          <a:bodyPr/>
          <a:lstStyle/>
          <a:p>
            <a:r>
              <a:rPr lang="en-US" dirty="0"/>
              <a:t>Prayer and Share</a:t>
            </a:r>
          </a:p>
        </p:txBody>
      </p:sp>
      <p:sp>
        <p:nvSpPr>
          <p:cNvPr id="3" name="Content Placeholder 2">
            <a:extLst>
              <a:ext uri="{FF2B5EF4-FFF2-40B4-BE49-F238E27FC236}">
                <a16:creationId xmlns:a16="http://schemas.microsoft.com/office/drawing/2014/main" id="{AAE63C71-29E6-F6FD-72F2-676A7F4AFB99}"/>
              </a:ext>
            </a:extLst>
          </p:cNvPr>
          <p:cNvSpPr>
            <a:spLocks noGrp="1"/>
          </p:cNvSpPr>
          <p:nvPr>
            <p:ph sz="half" idx="1"/>
          </p:nvPr>
        </p:nvSpPr>
        <p:spPr>
          <a:xfrm>
            <a:off x="609441" y="1371600"/>
            <a:ext cx="5383398" cy="4267197"/>
          </a:xfrm>
        </p:spPr>
        <p:txBody>
          <a:bodyPr>
            <a:normAutofit fontScale="92500" lnSpcReduction="10000"/>
          </a:bodyPr>
          <a:lstStyle/>
          <a:p>
            <a:r>
              <a:rPr lang="en-US" dirty="0"/>
              <a:t>Prayer and Share</a:t>
            </a:r>
          </a:p>
          <a:p>
            <a:pPr lvl="1"/>
            <a:r>
              <a:rPr lang="en-US" dirty="0"/>
              <a:t>Formal and Informal</a:t>
            </a:r>
          </a:p>
          <a:p>
            <a:pPr lvl="1"/>
            <a:r>
              <a:rPr lang="en-US" dirty="0"/>
              <a:t>Powerful tool given to us by the Holy Spirit</a:t>
            </a:r>
          </a:p>
          <a:p>
            <a:pPr lvl="1"/>
            <a:r>
              <a:rPr lang="en-US" dirty="0"/>
              <a:t>True heart of Kairos</a:t>
            </a:r>
          </a:p>
          <a:p>
            <a:pPr lvl="1"/>
            <a:r>
              <a:rPr lang="en-US" dirty="0"/>
              <a:t>Christ is a permanent member of each group</a:t>
            </a:r>
          </a:p>
          <a:p>
            <a:pPr lvl="1"/>
            <a:endParaRPr lang="en-US" dirty="0"/>
          </a:p>
        </p:txBody>
      </p:sp>
      <p:sp>
        <p:nvSpPr>
          <p:cNvPr id="4" name="Content Placeholder 3">
            <a:extLst>
              <a:ext uri="{FF2B5EF4-FFF2-40B4-BE49-F238E27FC236}">
                <a16:creationId xmlns:a16="http://schemas.microsoft.com/office/drawing/2014/main" id="{0FEFD424-270A-C12B-16AF-4571CE0AA571}"/>
              </a:ext>
            </a:extLst>
          </p:cNvPr>
          <p:cNvSpPr>
            <a:spLocks noGrp="1"/>
          </p:cNvSpPr>
          <p:nvPr>
            <p:ph sz="half" idx="2"/>
          </p:nvPr>
        </p:nvSpPr>
        <p:spPr>
          <a:xfrm>
            <a:off x="6195986" y="1371600"/>
            <a:ext cx="5383398" cy="4983159"/>
          </a:xfrm>
        </p:spPr>
        <p:txBody>
          <a:bodyPr>
            <a:normAutofit fontScale="92500" lnSpcReduction="10000"/>
          </a:bodyPr>
          <a:lstStyle/>
          <a:p>
            <a:r>
              <a:rPr lang="en-US" dirty="0"/>
              <a:t>Purpose</a:t>
            </a:r>
          </a:p>
          <a:p>
            <a:pPr lvl="1"/>
            <a:r>
              <a:rPr lang="en-US" dirty="0"/>
              <a:t>Build Christian community &amp; build accountability</a:t>
            </a:r>
          </a:p>
          <a:p>
            <a:pPr lvl="1"/>
            <a:r>
              <a:rPr lang="en-US" dirty="0"/>
              <a:t>Teach vulnerability – trust God &amp; others, intimacy with God &amp; others</a:t>
            </a:r>
          </a:p>
          <a:p>
            <a:pPr lvl="2"/>
            <a:r>
              <a:rPr lang="en-US" dirty="0"/>
              <a:t>Help develop deeper relationship with Christ</a:t>
            </a:r>
          </a:p>
          <a:p>
            <a:pPr lvl="1"/>
            <a:r>
              <a:rPr lang="en-US" dirty="0"/>
              <a:t>Gain building blocks essential to growing their faith</a:t>
            </a:r>
          </a:p>
          <a:p>
            <a:pPr lvl="2"/>
            <a:r>
              <a:rPr lang="en-US" dirty="0"/>
              <a:t>Prayer life, the Word, Fellowship</a:t>
            </a:r>
          </a:p>
          <a:p>
            <a:pPr lvl="2"/>
            <a:r>
              <a:rPr lang="en-US" dirty="0"/>
              <a:t>Minister &amp; serve others</a:t>
            </a:r>
          </a:p>
          <a:p>
            <a:pPr lvl="2"/>
            <a:r>
              <a:rPr lang="en-US" dirty="0"/>
              <a:t>Christian character</a:t>
            </a:r>
          </a:p>
          <a:p>
            <a:pPr lvl="1"/>
            <a:r>
              <a:rPr lang="en-US" dirty="0"/>
              <a:t>Connect to Kairos &amp; others</a:t>
            </a:r>
          </a:p>
          <a:p>
            <a:pPr lvl="2"/>
            <a:r>
              <a:rPr lang="en-US" dirty="0"/>
              <a:t>Part of a community, a family, and the Body of Christ</a:t>
            </a:r>
          </a:p>
          <a:p>
            <a:endParaRPr lang="en-US" dirty="0"/>
          </a:p>
        </p:txBody>
      </p:sp>
      <p:pic>
        <p:nvPicPr>
          <p:cNvPr id="6" name="Picture 5">
            <a:extLst>
              <a:ext uri="{FF2B5EF4-FFF2-40B4-BE49-F238E27FC236}">
                <a16:creationId xmlns:a16="http://schemas.microsoft.com/office/drawing/2014/main" id="{81F1D9F7-17AC-424A-0654-86C5550E3B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5412" y="3962400"/>
            <a:ext cx="3047206" cy="2491091"/>
          </a:xfrm>
          <a:prstGeom prst="rect">
            <a:avLst/>
          </a:prstGeom>
        </p:spPr>
      </p:pic>
      <p:sp>
        <p:nvSpPr>
          <p:cNvPr id="10" name="TextBox 9">
            <a:extLst>
              <a:ext uri="{FF2B5EF4-FFF2-40B4-BE49-F238E27FC236}">
                <a16:creationId xmlns:a16="http://schemas.microsoft.com/office/drawing/2014/main" id="{C81B131F-F5AF-21E2-2597-024542634E6E}"/>
              </a:ext>
            </a:extLst>
          </p:cNvPr>
          <p:cNvSpPr txBox="1"/>
          <p:nvPr/>
        </p:nvSpPr>
        <p:spPr>
          <a:xfrm>
            <a:off x="3198673" y="4607937"/>
            <a:ext cx="1980684" cy="1200016"/>
          </a:xfrm>
          <a:prstGeom prst="rect">
            <a:avLst/>
          </a:prstGeom>
          <a:noFill/>
        </p:spPr>
        <p:txBody>
          <a:bodyPr wrap="square" rtlCol="0">
            <a:spAutoFit/>
          </a:bodyPr>
          <a:lstStyle/>
          <a:p>
            <a:pPr algn="ctr"/>
            <a:r>
              <a:rPr lang="en-US" sz="1799" b="1" dirty="0"/>
              <a:t>Prayer &amp; Share Fellowship</a:t>
            </a:r>
          </a:p>
          <a:p>
            <a:pPr algn="ctr"/>
            <a:r>
              <a:rPr lang="en-US" sz="1799" b="1" i="1" dirty="0"/>
              <a:t>The HEART of Kairos</a:t>
            </a:r>
          </a:p>
        </p:txBody>
      </p:sp>
    </p:spTree>
    <p:extLst>
      <p:ext uri="{BB962C8B-B14F-4D97-AF65-F5344CB8AC3E}">
        <p14:creationId xmlns:p14="http://schemas.microsoft.com/office/powerpoint/2010/main" val="427267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E9636-3385-7A89-44D0-8AE018479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04511-80C6-35AD-D43E-940D5FB28FD5}"/>
              </a:ext>
            </a:extLst>
          </p:cNvPr>
          <p:cNvSpPr>
            <a:spLocks noGrp="1"/>
          </p:cNvSpPr>
          <p:nvPr>
            <p:ph type="title"/>
          </p:nvPr>
        </p:nvSpPr>
        <p:spPr/>
        <p:txBody>
          <a:bodyPr/>
          <a:lstStyle/>
          <a:p>
            <a:r>
              <a:rPr lang="en-US" dirty="0"/>
              <a:t>Prayer and Share</a:t>
            </a:r>
          </a:p>
        </p:txBody>
      </p:sp>
      <p:sp>
        <p:nvSpPr>
          <p:cNvPr id="3" name="Content Placeholder 2">
            <a:extLst>
              <a:ext uri="{FF2B5EF4-FFF2-40B4-BE49-F238E27FC236}">
                <a16:creationId xmlns:a16="http://schemas.microsoft.com/office/drawing/2014/main" id="{9E434434-2651-C36B-0C46-64DA9A10CFEB}"/>
              </a:ext>
            </a:extLst>
          </p:cNvPr>
          <p:cNvSpPr>
            <a:spLocks noGrp="1"/>
          </p:cNvSpPr>
          <p:nvPr>
            <p:ph sz="half" idx="1"/>
          </p:nvPr>
        </p:nvSpPr>
        <p:spPr/>
        <p:txBody>
          <a:bodyPr/>
          <a:lstStyle/>
          <a:p>
            <a:r>
              <a:rPr lang="en-US" dirty="0"/>
              <a:t>Formal</a:t>
            </a:r>
          </a:p>
          <a:p>
            <a:pPr lvl="1"/>
            <a:r>
              <a:rPr lang="en-US" dirty="0"/>
              <a:t>Structured groups, scheduled time</a:t>
            </a:r>
          </a:p>
          <a:p>
            <a:pPr lvl="1"/>
            <a:r>
              <a:rPr lang="en-US" dirty="0"/>
              <a:t>Volunteers don’t sit with graduates</a:t>
            </a:r>
          </a:p>
          <a:p>
            <a:pPr lvl="1"/>
            <a:r>
              <a:rPr lang="en-US" dirty="0"/>
              <a:t>Volunteers form their own group</a:t>
            </a:r>
          </a:p>
          <a:p>
            <a:pPr lvl="1"/>
            <a:r>
              <a:rPr lang="en-US" dirty="0"/>
              <a:t>Volunteers listen, love, observe, help with logistics if needed</a:t>
            </a:r>
          </a:p>
          <a:p>
            <a:pPr lvl="1"/>
            <a:r>
              <a:rPr lang="en-US" dirty="0"/>
              <a:t>No guest residents, only graduates</a:t>
            </a:r>
          </a:p>
          <a:p>
            <a:pPr lvl="1"/>
            <a:r>
              <a:rPr lang="en-US" dirty="0"/>
              <a:t>Use Prayer and Share grouping card</a:t>
            </a:r>
          </a:p>
        </p:txBody>
      </p:sp>
      <p:sp>
        <p:nvSpPr>
          <p:cNvPr id="4" name="Content Placeholder 3">
            <a:extLst>
              <a:ext uri="{FF2B5EF4-FFF2-40B4-BE49-F238E27FC236}">
                <a16:creationId xmlns:a16="http://schemas.microsoft.com/office/drawing/2014/main" id="{0C0B25EC-6BE2-73F4-C455-21A485EEE18B}"/>
              </a:ext>
            </a:extLst>
          </p:cNvPr>
          <p:cNvSpPr>
            <a:spLocks noGrp="1"/>
          </p:cNvSpPr>
          <p:nvPr>
            <p:ph sz="half" idx="2"/>
          </p:nvPr>
        </p:nvSpPr>
        <p:spPr/>
        <p:txBody>
          <a:bodyPr/>
          <a:lstStyle/>
          <a:p>
            <a:r>
              <a:rPr lang="en-US" dirty="0"/>
              <a:t>Informal</a:t>
            </a:r>
          </a:p>
          <a:p>
            <a:pPr lvl="1"/>
            <a:r>
              <a:rPr lang="en-US" dirty="0"/>
              <a:t>Graduates gather in their pods, yard, cafeteria, or other area</a:t>
            </a:r>
          </a:p>
          <a:p>
            <a:pPr lvl="1"/>
            <a:r>
              <a:rPr lang="en-US" dirty="0"/>
              <a:t>No formal structure – still centered on prayer and accountability</a:t>
            </a:r>
          </a:p>
          <a:p>
            <a:pPr lvl="1"/>
            <a:r>
              <a:rPr lang="en-US" dirty="0"/>
              <a:t>Two to six graduates grouping</a:t>
            </a:r>
          </a:p>
          <a:p>
            <a:pPr lvl="1"/>
            <a:r>
              <a:rPr lang="en-US" dirty="0"/>
              <a:t>Use the Prayer and Share grouping card</a:t>
            </a:r>
          </a:p>
        </p:txBody>
      </p:sp>
    </p:spTree>
    <p:extLst>
      <p:ext uri="{BB962C8B-B14F-4D97-AF65-F5344CB8AC3E}">
        <p14:creationId xmlns:p14="http://schemas.microsoft.com/office/powerpoint/2010/main" val="279443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734AC-3784-F18B-D0F7-38E718468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186B4-0797-B5A4-336F-F5B4B398382B}"/>
              </a:ext>
            </a:extLst>
          </p:cNvPr>
          <p:cNvSpPr>
            <a:spLocks noGrp="1"/>
          </p:cNvSpPr>
          <p:nvPr>
            <p:ph type="title"/>
          </p:nvPr>
        </p:nvSpPr>
        <p:spPr/>
        <p:txBody>
          <a:bodyPr>
            <a:normAutofit fontScale="90000"/>
          </a:bodyPr>
          <a:lstStyle/>
          <a:p>
            <a:r>
              <a:rPr lang="en-US" dirty="0"/>
              <a:t>Prayer and Share Grouping Card</a:t>
            </a:r>
          </a:p>
        </p:txBody>
      </p:sp>
      <p:sp>
        <p:nvSpPr>
          <p:cNvPr id="3" name="Content Placeholder 2">
            <a:extLst>
              <a:ext uri="{FF2B5EF4-FFF2-40B4-BE49-F238E27FC236}">
                <a16:creationId xmlns:a16="http://schemas.microsoft.com/office/drawing/2014/main" id="{2ED8242E-302E-FE85-5C30-3CD19A466EDA}"/>
              </a:ext>
            </a:extLst>
          </p:cNvPr>
          <p:cNvSpPr>
            <a:spLocks noGrp="1"/>
          </p:cNvSpPr>
          <p:nvPr>
            <p:ph idx="1"/>
          </p:nvPr>
        </p:nvSpPr>
        <p:spPr>
          <a:xfrm>
            <a:off x="4265612" y="1600203"/>
            <a:ext cx="5257800" cy="4983159"/>
          </a:xfrm>
        </p:spPr>
        <p:txBody>
          <a:bodyPr>
            <a:normAutofit/>
          </a:bodyPr>
          <a:lstStyle/>
          <a:p>
            <a:r>
              <a:rPr lang="en-US" sz="2800" dirty="0"/>
              <a:t>Encourages openness &amp; vulnerability</a:t>
            </a:r>
          </a:p>
          <a:p>
            <a:r>
              <a:rPr lang="en-US" sz="2800" dirty="0"/>
              <a:t>Creates space for support &amp; understanding</a:t>
            </a:r>
          </a:p>
          <a:p>
            <a:r>
              <a:rPr lang="en-US" sz="2800" dirty="0"/>
              <a:t>Provides discipline &amp; structure</a:t>
            </a:r>
          </a:p>
          <a:p>
            <a:r>
              <a:rPr lang="en-US" sz="2800" dirty="0"/>
              <a:t>Reinforces accountability &amp; discipleship</a:t>
            </a:r>
          </a:p>
          <a:p>
            <a:r>
              <a:rPr lang="en-US" sz="2800" dirty="0"/>
              <a:t>Keeps focus on spiritual growth &amp; nurturing one another – not on matters of the flesh</a:t>
            </a:r>
          </a:p>
        </p:txBody>
      </p:sp>
      <p:pic>
        <p:nvPicPr>
          <p:cNvPr id="4" name="Content Placeholder 5">
            <a:extLst>
              <a:ext uri="{FF2B5EF4-FFF2-40B4-BE49-F238E27FC236}">
                <a16:creationId xmlns:a16="http://schemas.microsoft.com/office/drawing/2014/main" id="{EC414325-E6A4-4DFB-9E9B-57B8C7E89BAF}"/>
              </a:ext>
            </a:extLst>
          </p:cNvPr>
          <p:cNvPicPr>
            <a:picLocks noChangeAspect="1"/>
          </p:cNvPicPr>
          <p:nvPr/>
        </p:nvPicPr>
        <p:blipFill>
          <a:blip r:embed="rId2"/>
          <a:stretch>
            <a:fillRect/>
          </a:stretch>
        </p:blipFill>
        <p:spPr>
          <a:xfrm>
            <a:off x="9752012" y="1981617"/>
            <a:ext cx="1981800" cy="28947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53311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6DD9C-10A9-BBFE-5E6F-0AFBE187A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29A1F-24E9-69E8-C0F8-05180A8FE52E}"/>
              </a:ext>
            </a:extLst>
          </p:cNvPr>
          <p:cNvSpPr>
            <a:spLocks noGrp="1"/>
          </p:cNvSpPr>
          <p:nvPr>
            <p:ph type="title"/>
          </p:nvPr>
        </p:nvSpPr>
        <p:spPr/>
        <p:txBody>
          <a:bodyPr>
            <a:normAutofit fontScale="90000"/>
          </a:bodyPr>
          <a:lstStyle/>
          <a:p>
            <a:r>
              <a:rPr lang="en-US" dirty="0"/>
              <a:t>Journey through Continuing Ministry</a:t>
            </a:r>
            <a:br>
              <a:rPr lang="en-US" dirty="0"/>
            </a:br>
            <a:r>
              <a:rPr lang="en-US" b="1" dirty="0"/>
              <a:t>Monthly Reunion</a:t>
            </a:r>
          </a:p>
        </p:txBody>
      </p:sp>
      <p:sp>
        <p:nvSpPr>
          <p:cNvPr id="3" name="Content Placeholder 2">
            <a:extLst>
              <a:ext uri="{FF2B5EF4-FFF2-40B4-BE49-F238E27FC236}">
                <a16:creationId xmlns:a16="http://schemas.microsoft.com/office/drawing/2014/main" id="{BE5DBCEF-0183-A89D-8420-927E4D4AEE34}"/>
              </a:ext>
            </a:extLst>
          </p:cNvPr>
          <p:cNvSpPr>
            <a:spLocks noGrp="1"/>
          </p:cNvSpPr>
          <p:nvPr>
            <p:ph sz="half" idx="1"/>
          </p:nvPr>
        </p:nvSpPr>
        <p:spPr>
          <a:xfrm>
            <a:off x="609441" y="1600203"/>
            <a:ext cx="5383398" cy="4648197"/>
          </a:xfrm>
        </p:spPr>
        <p:txBody>
          <a:bodyPr>
            <a:normAutofit fontScale="92500" lnSpcReduction="20000"/>
          </a:bodyPr>
          <a:lstStyle/>
          <a:p>
            <a:r>
              <a:rPr lang="en-US" dirty="0"/>
              <a:t>Reunion of residents, volunteers, &amp; Christ</a:t>
            </a:r>
          </a:p>
          <a:p>
            <a:r>
              <a:rPr lang="en-US" dirty="0"/>
              <a:t>Celebrate Christ’s love, forgiveness, &amp; renewal</a:t>
            </a:r>
          </a:p>
          <a:p>
            <a:r>
              <a:rPr lang="en-US" dirty="0"/>
              <a:t>Includes prayer, praise, fellowship, brief resident witness, &amp; a grouping time</a:t>
            </a:r>
          </a:p>
          <a:p>
            <a:r>
              <a:rPr lang="en-US" dirty="0"/>
              <a:t>Grouping is not Prayer and Share</a:t>
            </a:r>
          </a:p>
          <a:p>
            <a:pPr lvl="1"/>
            <a:r>
              <a:rPr lang="en-US" dirty="0"/>
              <a:t>One volunteer, six residents</a:t>
            </a:r>
          </a:p>
          <a:p>
            <a:pPr lvl="1"/>
            <a:r>
              <a:rPr lang="en-US" dirty="0"/>
              <a:t>No Prayer and Share grouping card</a:t>
            </a:r>
          </a:p>
          <a:p>
            <a:pPr lvl="1"/>
            <a:r>
              <a:rPr lang="en-US" dirty="0"/>
              <a:t>Focus on verse, topic, or study</a:t>
            </a:r>
          </a:p>
          <a:p>
            <a:pPr lvl="1"/>
            <a:r>
              <a:rPr lang="en-US" dirty="0"/>
              <a:t>Fellowship &amp; prayer, not accountability</a:t>
            </a:r>
          </a:p>
        </p:txBody>
      </p:sp>
      <p:sp>
        <p:nvSpPr>
          <p:cNvPr id="4" name="Content Placeholder 3">
            <a:extLst>
              <a:ext uri="{FF2B5EF4-FFF2-40B4-BE49-F238E27FC236}">
                <a16:creationId xmlns:a16="http://schemas.microsoft.com/office/drawing/2014/main" id="{BA268FC3-90A6-8442-9083-B4B9E173D77C}"/>
              </a:ext>
            </a:extLst>
          </p:cNvPr>
          <p:cNvSpPr>
            <a:spLocks noGrp="1"/>
          </p:cNvSpPr>
          <p:nvPr>
            <p:ph sz="half" idx="2"/>
          </p:nvPr>
        </p:nvSpPr>
        <p:spPr/>
        <p:txBody>
          <a:bodyPr>
            <a:normAutofit fontScale="92500" lnSpcReduction="20000"/>
          </a:bodyPr>
          <a:lstStyle/>
          <a:p>
            <a:r>
              <a:rPr lang="en-US" dirty="0"/>
              <a:t>Reunions are run by graduates</a:t>
            </a:r>
          </a:p>
          <a:p>
            <a:r>
              <a:rPr lang="en-US" dirty="0"/>
              <a:t>Volunteers who have not served on a Weekend can attend</a:t>
            </a:r>
          </a:p>
          <a:p>
            <a:r>
              <a:rPr lang="en-US" dirty="0"/>
              <a:t>Graduates may invite resident guests who have not attended a Weekend</a:t>
            </a:r>
          </a:p>
          <a:p>
            <a:r>
              <a:rPr lang="en-US" dirty="0"/>
              <a:t>Great recruiting tool</a:t>
            </a:r>
          </a:p>
          <a:p>
            <a:pPr lvl="1"/>
            <a:r>
              <a:rPr lang="en-US" dirty="0"/>
              <a:t>See the Kairos community as a whole </a:t>
            </a:r>
          </a:p>
          <a:p>
            <a:pPr lvl="1"/>
            <a:r>
              <a:rPr lang="en-US" dirty="0"/>
              <a:t>Could encourage guest volunteers &amp; residents to attend a Weekend</a:t>
            </a:r>
          </a:p>
        </p:txBody>
      </p:sp>
    </p:spTree>
    <p:extLst>
      <p:ext uri="{BB962C8B-B14F-4D97-AF65-F5344CB8AC3E}">
        <p14:creationId xmlns:p14="http://schemas.microsoft.com/office/powerpoint/2010/main" val="2615789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E24A72-E983-F8CC-9E20-1B818D3F7611}"/>
              </a:ext>
            </a:extLst>
          </p:cNvPr>
          <p:cNvSpPr>
            <a:spLocks noGrp="1"/>
          </p:cNvSpPr>
          <p:nvPr>
            <p:ph idx="1"/>
          </p:nvPr>
        </p:nvSpPr>
        <p:spPr/>
        <p:txBody>
          <a:bodyPr/>
          <a:lstStyle/>
          <a:p>
            <a:pPr lvl="1"/>
            <a:endParaRPr lang="en-US" dirty="0"/>
          </a:p>
          <a:p>
            <a:pPr lvl="1"/>
            <a:endParaRPr lang="en-US" dirty="0"/>
          </a:p>
        </p:txBody>
      </p:sp>
      <p:pic>
        <p:nvPicPr>
          <p:cNvPr id="4" name="Picture 3">
            <a:extLst>
              <a:ext uri="{FF2B5EF4-FFF2-40B4-BE49-F238E27FC236}">
                <a16:creationId xmlns:a16="http://schemas.microsoft.com/office/drawing/2014/main" id="{D44BFC2D-3CB7-652C-291B-19A0022EAFAF}"/>
              </a:ext>
            </a:extLst>
          </p:cNvPr>
          <p:cNvPicPr>
            <a:picLocks noChangeAspect="1"/>
          </p:cNvPicPr>
          <p:nvPr/>
        </p:nvPicPr>
        <p:blipFill>
          <a:blip r:embed="rId2"/>
          <a:stretch>
            <a:fillRect/>
          </a:stretch>
        </p:blipFill>
        <p:spPr>
          <a:xfrm>
            <a:off x="7008812" y="3145025"/>
            <a:ext cx="4448150" cy="2407715"/>
          </a:xfrm>
          <a:prstGeom prst="rect">
            <a:avLst/>
          </a:prstGeom>
        </p:spPr>
      </p:pic>
      <p:sp>
        <p:nvSpPr>
          <p:cNvPr id="3" name="Title 1">
            <a:extLst>
              <a:ext uri="{FF2B5EF4-FFF2-40B4-BE49-F238E27FC236}">
                <a16:creationId xmlns:a16="http://schemas.microsoft.com/office/drawing/2014/main" id="{C72BAAC2-9B48-148F-2383-16BEDDC44592}"/>
              </a:ext>
            </a:extLst>
          </p:cNvPr>
          <p:cNvSpPr txBox="1">
            <a:spLocks/>
          </p:cNvSpPr>
          <p:nvPr/>
        </p:nvSpPr>
        <p:spPr>
          <a:xfrm>
            <a:off x="609441" y="1563627"/>
            <a:ext cx="10969943" cy="1143000"/>
          </a:xfrm>
          <a:prstGeom prst="rect">
            <a:avLst/>
          </a:prstGeom>
        </p:spPr>
        <p:txBody>
          <a:bodyPr>
            <a:normAutofit fontScale="90000" lnSpcReduction="20000"/>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a:t>Journey through Continuing Ministry</a:t>
            </a:r>
            <a:br>
              <a:rPr lang="en-US"/>
            </a:br>
            <a:r>
              <a:rPr lang="en-US" b="1"/>
              <a:t>One-or-Two-Day Retreat</a:t>
            </a:r>
            <a:endParaRPr lang="en-US" b="1" dirty="0"/>
          </a:p>
        </p:txBody>
      </p:sp>
      <p:sp>
        <p:nvSpPr>
          <p:cNvPr id="5" name="Content Placeholder 2">
            <a:extLst>
              <a:ext uri="{FF2B5EF4-FFF2-40B4-BE49-F238E27FC236}">
                <a16:creationId xmlns:a16="http://schemas.microsoft.com/office/drawing/2014/main" id="{BE398AF8-6A71-9121-B5AD-4FFC0D815EC1}"/>
              </a:ext>
            </a:extLst>
          </p:cNvPr>
          <p:cNvSpPr txBox="1">
            <a:spLocks/>
          </p:cNvSpPr>
          <p:nvPr/>
        </p:nvSpPr>
        <p:spPr>
          <a:xfrm>
            <a:off x="638333" y="2590800"/>
            <a:ext cx="5383398" cy="40751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a:t>Kairos graduates attend</a:t>
            </a:r>
          </a:p>
          <a:p>
            <a:pPr lvl="1"/>
            <a:r>
              <a:rPr lang="en-US" sz="2000" dirty="0"/>
              <a:t>Those active in Prayer and Share</a:t>
            </a:r>
          </a:p>
          <a:p>
            <a:pPr lvl="1"/>
            <a:r>
              <a:rPr lang="en-US" sz="2000" dirty="0"/>
              <a:t>Those fallen away</a:t>
            </a:r>
          </a:p>
          <a:p>
            <a:pPr lvl="1"/>
            <a:r>
              <a:rPr lang="en-US" sz="2000" dirty="0"/>
              <a:t>Get refreshed &amp; restored</a:t>
            </a:r>
          </a:p>
          <a:p>
            <a:pPr lvl="1"/>
            <a:r>
              <a:rPr lang="en-US" sz="2000" dirty="0"/>
              <a:t>Reconnect &amp; recommit</a:t>
            </a:r>
          </a:p>
          <a:p>
            <a:r>
              <a:rPr lang="en-US" sz="2400" dirty="0"/>
              <a:t>Open to all Weekend Graduates</a:t>
            </a:r>
          </a:p>
          <a:p>
            <a:r>
              <a:rPr lang="en-US" sz="2400" dirty="0"/>
              <a:t>Small number of volunteers</a:t>
            </a:r>
          </a:p>
          <a:p>
            <a:r>
              <a:rPr lang="en-US" sz="2400" dirty="0"/>
              <a:t>Small group setting</a:t>
            </a:r>
          </a:p>
          <a:p>
            <a:pPr lvl="1"/>
            <a:r>
              <a:rPr lang="en-US" sz="2000" dirty="0"/>
              <a:t>1 volunteer 6 graduates</a:t>
            </a:r>
          </a:p>
          <a:p>
            <a:r>
              <a:rPr lang="en-US" sz="2400" dirty="0"/>
              <a:t>Theme for the Day</a:t>
            </a:r>
          </a:p>
        </p:txBody>
      </p:sp>
    </p:spTree>
    <p:extLst>
      <p:ext uri="{BB962C8B-B14F-4D97-AF65-F5344CB8AC3E}">
        <p14:creationId xmlns:p14="http://schemas.microsoft.com/office/powerpoint/2010/main" val="4109087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BB8D0-8975-5344-72BF-B074C51FC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E0457-3967-16CD-448F-DD6B649A63AF}"/>
              </a:ext>
            </a:extLst>
          </p:cNvPr>
          <p:cNvSpPr>
            <a:spLocks noGrp="1"/>
          </p:cNvSpPr>
          <p:nvPr>
            <p:ph type="title"/>
          </p:nvPr>
        </p:nvSpPr>
        <p:spPr/>
        <p:txBody>
          <a:bodyPr/>
          <a:lstStyle/>
          <a:p>
            <a:r>
              <a:rPr lang="en-US" dirty="0"/>
              <a:t>Journey to Transformation</a:t>
            </a:r>
          </a:p>
        </p:txBody>
      </p:sp>
      <p:sp>
        <p:nvSpPr>
          <p:cNvPr id="3" name="Content Placeholder 2">
            <a:extLst>
              <a:ext uri="{FF2B5EF4-FFF2-40B4-BE49-F238E27FC236}">
                <a16:creationId xmlns:a16="http://schemas.microsoft.com/office/drawing/2014/main" id="{A47A6A72-5FB2-36D7-FCE8-F4D630A78A11}"/>
              </a:ext>
            </a:extLst>
          </p:cNvPr>
          <p:cNvSpPr>
            <a:spLocks noGrp="1"/>
          </p:cNvSpPr>
          <p:nvPr>
            <p:ph idx="1"/>
          </p:nvPr>
        </p:nvSpPr>
        <p:spPr/>
        <p:txBody>
          <a:bodyPr/>
          <a:lstStyle/>
          <a:p>
            <a:r>
              <a:rPr lang="en-US" sz="2800" dirty="0"/>
              <a:t>Continuing ministry – when conducted as intended will help maintain a transformative presence within a facility that truly changes lives</a:t>
            </a:r>
          </a:p>
          <a:p>
            <a:r>
              <a:rPr lang="en-US" sz="2800" dirty="0"/>
              <a:t>Transformation Impacts</a:t>
            </a:r>
          </a:p>
          <a:p>
            <a:pPr lvl="1"/>
            <a:r>
              <a:rPr lang="en-US" sz="2400" dirty="0"/>
              <a:t>Residents</a:t>
            </a:r>
          </a:p>
          <a:p>
            <a:pPr lvl="1"/>
            <a:r>
              <a:rPr lang="en-US" sz="2400" dirty="0"/>
              <a:t>Volunteers</a:t>
            </a:r>
          </a:p>
          <a:p>
            <a:pPr lvl="1"/>
            <a:r>
              <a:rPr lang="en-US" sz="2400" dirty="0"/>
              <a:t>Chaplain &amp; Staff</a:t>
            </a:r>
          </a:p>
          <a:p>
            <a:endParaRPr lang="en-US" dirty="0"/>
          </a:p>
        </p:txBody>
      </p:sp>
    </p:spTree>
    <p:extLst>
      <p:ext uri="{BB962C8B-B14F-4D97-AF65-F5344CB8AC3E}">
        <p14:creationId xmlns:p14="http://schemas.microsoft.com/office/powerpoint/2010/main" val="1203694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C56B3022-150C-9F35-EB3E-AD65F3593429}"/>
              </a:ext>
            </a:extLst>
          </p:cNvPr>
          <p:cNvPicPr>
            <a:picLocks noGrp="1" noChangeAspect="1"/>
          </p:cNvPicPr>
          <p:nvPr>
            <p:ph idx="1"/>
          </p:nvPr>
        </p:nvPicPr>
        <p:blipFill>
          <a:blip r:embed="rId2"/>
          <a:stretch>
            <a:fillRect/>
          </a:stretch>
        </p:blipFill>
        <p:spPr>
          <a:xfrm>
            <a:off x="6748309" y="2737097"/>
            <a:ext cx="5250016" cy="1722661"/>
          </a:xfrm>
          <a:prstGeom prst="rect">
            <a:avLst/>
          </a:prstGeom>
          <a:ln>
            <a:noFill/>
          </a:ln>
          <a:effectLst>
            <a:softEdge rad="112500"/>
          </a:effectLst>
        </p:spPr>
      </p:pic>
      <p:pic>
        <p:nvPicPr>
          <p:cNvPr id="5" name="Picture 4">
            <a:extLst>
              <a:ext uri="{FF2B5EF4-FFF2-40B4-BE49-F238E27FC236}">
                <a16:creationId xmlns:a16="http://schemas.microsoft.com/office/drawing/2014/main" id="{FFF45C22-4D6F-5F87-C56F-A665DD8FB506}"/>
              </a:ext>
            </a:extLst>
          </p:cNvPr>
          <p:cNvPicPr>
            <a:picLocks noChangeAspect="1"/>
          </p:cNvPicPr>
          <p:nvPr/>
        </p:nvPicPr>
        <p:blipFill>
          <a:blip r:embed="rId3"/>
          <a:srcRect l="23526" b="19492"/>
          <a:stretch>
            <a:fillRect/>
          </a:stretch>
        </p:blipFill>
        <p:spPr>
          <a:xfrm>
            <a:off x="150812" y="152400"/>
            <a:ext cx="6160634" cy="2743200"/>
          </a:xfrm>
          <a:prstGeom prst="rect">
            <a:avLst/>
          </a:prstGeom>
        </p:spPr>
      </p:pic>
      <p:pic>
        <p:nvPicPr>
          <p:cNvPr id="7" name="Picture 6">
            <a:extLst>
              <a:ext uri="{FF2B5EF4-FFF2-40B4-BE49-F238E27FC236}">
                <a16:creationId xmlns:a16="http://schemas.microsoft.com/office/drawing/2014/main" id="{EC2620E6-F255-B212-6B48-B1ADEED48A3C}"/>
              </a:ext>
            </a:extLst>
          </p:cNvPr>
          <p:cNvPicPr>
            <a:picLocks noChangeAspect="1"/>
          </p:cNvPicPr>
          <p:nvPr/>
        </p:nvPicPr>
        <p:blipFill>
          <a:blip r:embed="rId4"/>
          <a:stretch>
            <a:fillRect/>
          </a:stretch>
        </p:blipFill>
        <p:spPr>
          <a:xfrm>
            <a:off x="1616931" y="1981200"/>
            <a:ext cx="4477481" cy="2515531"/>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B1DCD384-36DF-99BB-78DA-7230BCFCB77D}"/>
              </a:ext>
            </a:extLst>
          </p:cNvPr>
          <p:cNvPicPr>
            <a:picLocks noChangeAspect="1"/>
          </p:cNvPicPr>
          <p:nvPr/>
        </p:nvPicPr>
        <p:blipFill>
          <a:blip r:embed="rId5"/>
          <a:stretch>
            <a:fillRect/>
          </a:stretch>
        </p:blipFill>
        <p:spPr>
          <a:xfrm>
            <a:off x="0" y="4219345"/>
            <a:ext cx="5477639" cy="1648055"/>
          </a:xfrm>
          <a:prstGeom prst="rect">
            <a:avLst/>
          </a:prstGeom>
          <a:ln>
            <a:noFill/>
          </a:ln>
          <a:effectLst>
            <a:softEdge rad="112500"/>
          </a:effectLst>
        </p:spPr>
      </p:pic>
      <p:pic>
        <p:nvPicPr>
          <p:cNvPr id="11" name="Picture 10">
            <a:extLst>
              <a:ext uri="{FF2B5EF4-FFF2-40B4-BE49-F238E27FC236}">
                <a16:creationId xmlns:a16="http://schemas.microsoft.com/office/drawing/2014/main" id="{7A6BB814-AA6A-23BD-CB8B-C175E9FED4F5}"/>
              </a:ext>
            </a:extLst>
          </p:cNvPr>
          <p:cNvPicPr>
            <a:picLocks noChangeAspect="1"/>
          </p:cNvPicPr>
          <p:nvPr/>
        </p:nvPicPr>
        <p:blipFill>
          <a:blip r:embed="rId6"/>
          <a:stretch>
            <a:fillRect/>
          </a:stretch>
        </p:blipFill>
        <p:spPr>
          <a:xfrm>
            <a:off x="948601" y="5600472"/>
            <a:ext cx="5182323" cy="1086002"/>
          </a:xfrm>
          <a:prstGeom prst="rect">
            <a:avLst/>
          </a:prstGeom>
        </p:spPr>
      </p:pic>
      <p:pic>
        <p:nvPicPr>
          <p:cNvPr id="13" name="Picture 12">
            <a:extLst>
              <a:ext uri="{FF2B5EF4-FFF2-40B4-BE49-F238E27FC236}">
                <a16:creationId xmlns:a16="http://schemas.microsoft.com/office/drawing/2014/main" id="{7A1617BB-6F2D-2E35-F132-C4509736CA7F}"/>
              </a:ext>
            </a:extLst>
          </p:cNvPr>
          <p:cNvPicPr>
            <a:picLocks noChangeAspect="1"/>
          </p:cNvPicPr>
          <p:nvPr/>
        </p:nvPicPr>
        <p:blipFill>
          <a:blip r:embed="rId7"/>
          <a:stretch>
            <a:fillRect/>
          </a:stretch>
        </p:blipFill>
        <p:spPr>
          <a:xfrm>
            <a:off x="6493689" y="509446"/>
            <a:ext cx="5544324" cy="2029108"/>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33CBCA96-8A8D-31F5-9CB0-765EB74E0320}"/>
              </a:ext>
            </a:extLst>
          </p:cNvPr>
          <p:cNvPicPr>
            <a:picLocks noChangeAspect="1"/>
          </p:cNvPicPr>
          <p:nvPr/>
        </p:nvPicPr>
        <p:blipFill>
          <a:blip r:embed="rId8"/>
          <a:srcRect l="2707" t="3807" r="1276" b="5939"/>
          <a:stretch>
            <a:fillRect/>
          </a:stretch>
        </p:blipFill>
        <p:spPr>
          <a:xfrm>
            <a:off x="6592517" y="4658301"/>
            <a:ext cx="5405808" cy="2029108"/>
          </a:xfrm>
          <a:prstGeom prst="rect">
            <a:avLst/>
          </a:prstGeom>
        </p:spPr>
      </p:pic>
    </p:spTree>
    <p:extLst>
      <p:ext uri="{BB962C8B-B14F-4D97-AF65-F5344CB8AC3E}">
        <p14:creationId xmlns:p14="http://schemas.microsoft.com/office/powerpoint/2010/main" val="2509519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BCE-A539-8E3F-54F8-625B4765C769}"/>
              </a:ext>
            </a:extLst>
          </p:cNvPr>
          <p:cNvSpPr>
            <a:spLocks noGrp="1"/>
          </p:cNvSpPr>
          <p:nvPr>
            <p:ph type="title"/>
          </p:nvPr>
        </p:nvSpPr>
        <p:spPr/>
        <p:txBody>
          <a:bodyPr>
            <a:normAutofit fontScale="90000"/>
          </a:bodyPr>
          <a:lstStyle/>
          <a:p>
            <a:r>
              <a:rPr lang="en-US" dirty="0"/>
              <a:t>“An Amazing Reflection of How Kairos Changed a Chaplain’s View on Prison Ministry”</a:t>
            </a:r>
          </a:p>
        </p:txBody>
      </p:sp>
      <p:sp>
        <p:nvSpPr>
          <p:cNvPr id="3" name="Content Placeholder 2">
            <a:extLst>
              <a:ext uri="{FF2B5EF4-FFF2-40B4-BE49-F238E27FC236}">
                <a16:creationId xmlns:a16="http://schemas.microsoft.com/office/drawing/2014/main" id="{2B4E58D2-79EB-54AE-884B-4D0490DB28B1}"/>
              </a:ext>
            </a:extLst>
          </p:cNvPr>
          <p:cNvSpPr>
            <a:spLocks noGrp="1"/>
          </p:cNvSpPr>
          <p:nvPr>
            <p:ph idx="1"/>
          </p:nvPr>
        </p:nvSpPr>
        <p:spPr/>
        <p:txBody>
          <a:bodyPr/>
          <a:lstStyle/>
          <a:p>
            <a:r>
              <a:rPr lang="en-US" sz="2800" dirty="0"/>
              <a:t>Mykairos.org</a:t>
            </a:r>
          </a:p>
          <a:p>
            <a:r>
              <a:rPr lang="en-US" sz="2800" dirty="0"/>
              <a:t>Reverend Bob Reed</a:t>
            </a:r>
          </a:p>
          <a:p>
            <a:r>
              <a:rPr lang="en-US" sz="2800" i="1" dirty="0"/>
              <a:t>“As I type my reflections, I have come away convinced that Kairos is one of the most impacting outreaches to the incarcerated that I have ever observed.  All of the elements that are included in the Weekend and through the program, give the possibility of creating an authentic Christian community for inmates while they are still inside.”</a:t>
            </a:r>
          </a:p>
          <a:p>
            <a:endParaRPr lang="en-US" dirty="0"/>
          </a:p>
          <a:p>
            <a:endParaRPr lang="en-US" dirty="0"/>
          </a:p>
        </p:txBody>
      </p:sp>
    </p:spTree>
    <p:extLst>
      <p:ext uri="{BB962C8B-B14F-4D97-AF65-F5344CB8AC3E}">
        <p14:creationId xmlns:p14="http://schemas.microsoft.com/office/powerpoint/2010/main" val="201310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C4F7633-AD22-DFD1-4260-D33B01A5CBF3}"/>
              </a:ext>
            </a:extLst>
          </p:cNvPr>
          <p:cNvSpPr>
            <a:spLocks noGrp="1"/>
          </p:cNvSpPr>
          <p:nvPr>
            <p:ph sz="half" idx="2"/>
          </p:nvPr>
        </p:nvSpPr>
        <p:spPr>
          <a:xfrm>
            <a:off x="7694612" y="1752600"/>
            <a:ext cx="4207793" cy="3581397"/>
          </a:xfrm>
        </p:spPr>
        <p:txBody>
          <a:bodyPr>
            <a:normAutofit/>
          </a:bodyPr>
          <a:lstStyle/>
          <a:p>
            <a:r>
              <a:rPr lang="en-US" dirty="0"/>
              <a:t>Thank you</a:t>
            </a:r>
          </a:p>
          <a:p>
            <a:r>
              <a:rPr lang="en-US" dirty="0"/>
              <a:t>Praise and Polish</a:t>
            </a:r>
          </a:p>
          <a:p>
            <a:pPr lvl="1"/>
            <a:r>
              <a:rPr lang="en-US" sz="2800" dirty="0"/>
              <a:t>Please complete your evaluation feedback form</a:t>
            </a:r>
          </a:p>
          <a:p>
            <a:r>
              <a:rPr lang="en-US" dirty="0"/>
              <a:t>Questions</a:t>
            </a:r>
          </a:p>
        </p:txBody>
      </p:sp>
      <p:pic>
        <p:nvPicPr>
          <p:cNvPr id="7" name="Picture 6">
            <a:extLst>
              <a:ext uri="{FF2B5EF4-FFF2-40B4-BE49-F238E27FC236}">
                <a16:creationId xmlns:a16="http://schemas.microsoft.com/office/drawing/2014/main" id="{D38B1814-54A2-BEDF-AE93-37C65A4476D7}"/>
              </a:ext>
            </a:extLst>
          </p:cNvPr>
          <p:cNvPicPr>
            <a:picLocks noChangeAspect="1"/>
          </p:cNvPicPr>
          <p:nvPr/>
        </p:nvPicPr>
        <p:blipFill>
          <a:blip r:embed="rId2"/>
          <a:stretch>
            <a:fillRect/>
          </a:stretch>
        </p:blipFill>
        <p:spPr>
          <a:xfrm>
            <a:off x="284832" y="2590800"/>
            <a:ext cx="7314286" cy="4114286"/>
          </a:xfrm>
          <a:prstGeom prst="rect">
            <a:avLst/>
          </a:prstGeom>
        </p:spPr>
      </p:pic>
      <p:pic>
        <p:nvPicPr>
          <p:cNvPr id="9" name="Picture 8">
            <a:extLst>
              <a:ext uri="{FF2B5EF4-FFF2-40B4-BE49-F238E27FC236}">
                <a16:creationId xmlns:a16="http://schemas.microsoft.com/office/drawing/2014/main" id="{D94E7893-AC9F-B294-4B1E-9369785BDDD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070487" y="5055148"/>
            <a:ext cx="3947160" cy="1686514"/>
          </a:xfrm>
          <a:prstGeom prst="rect">
            <a:avLst/>
          </a:prstGeom>
        </p:spPr>
      </p:pic>
    </p:spTree>
    <p:extLst>
      <p:ext uri="{BB962C8B-B14F-4D97-AF65-F5344CB8AC3E}">
        <p14:creationId xmlns:p14="http://schemas.microsoft.com/office/powerpoint/2010/main" val="2490665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962B5-F362-2C5B-F2E7-C7B9889730A2}"/>
              </a:ext>
            </a:extLst>
          </p:cNvPr>
          <p:cNvSpPr>
            <a:spLocks noGrp="1"/>
          </p:cNvSpPr>
          <p:nvPr>
            <p:ph type="title"/>
          </p:nvPr>
        </p:nvSpPr>
        <p:spPr>
          <a:xfrm>
            <a:off x="595660" y="457200"/>
            <a:ext cx="10969943" cy="1143000"/>
          </a:xfrm>
        </p:spPr>
        <p:txBody>
          <a:bodyPr>
            <a:normAutofit fontScale="90000"/>
          </a:bodyPr>
          <a:lstStyle/>
          <a:p>
            <a:r>
              <a:rPr lang="en-US" dirty="0"/>
              <a:t>Welcome &amp; Introductions</a:t>
            </a:r>
            <a:br>
              <a:rPr lang="en-US" dirty="0"/>
            </a:br>
            <a:r>
              <a:rPr lang="en-US" sz="4000" dirty="0"/>
              <a:t>“Our Kairos Journey” </a:t>
            </a:r>
            <a:endParaRPr lang="en-US" dirty="0"/>
          </a:p>
        </p:txBody>
      </p:sp>
      <p:sp>
        <p:nvSpPr>
          <p:cNvPr id="4" name="Content Placeholder 3">
            <a:extLst>
              <a:ext uri="{FF2B5EF4-FFF2-40B4-BE49-F238E27FC236}">
                <a16:creationId xmlns:a16="http://schemas.microsoft.com/office/drawing/2014/main" id="{15A44FE9-FCD3-B43F-9DCB-1EA1204E3F25}"/>
              </a:ext>
            </a:extLst>
          </p:cNvPr>
          <p:cNvSpPr txBox="1">
            <a:spLocks/>
          </p:cNvSpPr>
          <p:nvPr/>
        </p:nvSpPr>
        <p:spPr>
          <a:xfrm>
            <a:off x="6323012" y="2209800"/>
            <a:ext cx="5562600" cy="4114800"/>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400" dirty="0"/>
              <a:t>Jackie Greer</a:t>
            </a:r>
          </a:p>
          <a:p>
            <a:pPr lvl="1">
              <a:lnSpc>
                <a:spcPct val="110000"/>
              </a:lnSpc>
            </a:pPr>
            <a:r>
              <a:rPr lang="en-US" sz="2600" dirty="0"/>
              <a:t>Kairos Inside volunteer since 2015</a:t>
            </a:r>
          </a:p>
          <a:p>
            <a:pPr lvl="1">
              <a:lnSpc>
                <a:spcPct val="110000"/>
              </a:lnSpc>
            </a:pPr>
            <a:r>
              <a:rPr lang="en-US" sz="2600" dirty="0"/>
              <a:t>Mark Luttrell Correctional Center (MLCC), Memphis TN (2015-2016)</a:t>
            </a:r>
          </a:p>
          <a:p>
            <a:pPr lvl="1">
              <a:lnSpc>
                <a:spcPct val="110000"/>
              </a:lnSpc>
            </a:pPr>
            <a:r>
              <a:rPr lang="en-US" sz="2600" dirty="0"/>
              <a:t>Women’s Therapeutic Residential Center (WTRC), Henning TN (2016-Present)</a:t>
            </a:r>
          </a:p>
          <a:p>
            <a:pPr lvl="1">
              <a:lnSpc>
                <a:spcPct val="110000"/>
              </a:lnSpc>
            </a:pPr>
            <a:r>
              <a:rPr lang="en-US" sz="2600" dirty="0"/>
              <a:t>Leader, WTRC #5 &amp; #19</a:t>
            </a:r>
          </a:p>
          <a:p>
            <a:pPr lvl="1">
              <a:lnSpc>
                <a:spcPct val="110000"/>
              </a:lnSpc>
            </a:pPr>
            <a:r>
              <a:rPr lang="en-US" sz="2600" dirty="0"/>
              <a:t>WTRC Advisory Council Chair 5 years</a:t>
            </a:r>
          </a:p>
          <a:p>
            <a:pPr lvl="1">
              <a:lnSpc>
                <a:spcPct val="110000"/>
              </a:lnSpc>
            </a:pPr>
            <a:r>
              <a:rPr lang="en-US" sz="2600" dirty="0"/>
              <a:t>Kairos of TN State Chapter, Recruiting Chair </a:t>
            </a:r>
          </a:p>
          <a:p>
            <a:pPr lvl="1">
              <a:lnSpc>
                <a:spcPct val="110000"/>
              </a:lnSpc>
            </a:pPr>
            <a:r>
              <a:rPr lang="en-US" sz="2600" dirty="0"/>
              <a:t>Trainer for Kairos Inside Advanced Kairos Training </a:t>
            </a:r>
          </a:p>
        </p:txBody>
      </p:sp>
      <p:sp>
        <p:nvSpPr>
          <p:cNvPr id="6" name="Content Placeholder 2">
            <a:extLst>
              <a:ext uri="{FF2B5EF4-FFF2-40B4-BE49-F238E27FC236}">
                <a16:creationId xmlns:a16="http://schemas.microsoft.com/office/drawing/2014/main" id="{DC3F9F94-9F8D-95FC-30C6-739EF4F2F6D2}"/>
              </a:ext>
            </a:extLst>
          </p:cNvPr>
          <p:cNvSpPr txBox="1">
            <a:spLocks/>
          </p:cNvSpPr>
          <p:nvPr/>
        </p:nvSpPr>
        <p:spPr>
          <a:xfrm>
            <a:off x="600168" y="2209799"/>
            <a:ext cx="4876800" cy="3352801"/>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Roun McNeal</a:t>
            </a:r>
          </a:p>
          <a:p>
            <a:pPr lvl="1"/>
            <a:r>
              <a:rPr lang="en-US" sz="2200" dirty="0"/>
              <a:t>Kairos Inside volunteer since 2010</a:t>
            </a:r>
          </a:p>
          <a:p>
            <a:pPr lvl="1"/>
            <a:r>
              <a:rPr lang="en-US" sz="2200" dirty="0"/>
              <a:t>South Miss. Correctional Institute, Leakesville, MS (2010-2022)</a:t>
            </a:r>
          </a:p>
          <a:p>
            <a:pPr lvl="1"/>
            <a:r>
              <a:rPr lang="en-US" sz="2200" dirty="0"/>
              <a:t>Marshall Co. Correctional Institute, Holly Springs, MS (2022-Present)</a:t>
            </a:r>
          </a:p>
          <a:p>
            <a:pPr lvl="1"/>
            <a:r>
              <a:rPr lang="en-US" sz="2200" dirty="0"/>
              <a:t>Leader, MCCF Kairos #16</a:t>
            </a:r>
          </a:p>
          <a:p>
            <a:pPr lvl="1"/>
            <a:r>
              <a:rPr lang="en-US" sz="2200" dirty="0"/>
              <a:t>Kairos of MS, Vice Chair</a:t>
            </a:r>
          </a:p>
          <a:p>
            <a:pPr lvl="1"/>
            <a:r>
              <a:rPr lang="en-US" sz="2200" dirty="0"/>
              <a:t>Trainer for Kairos Inside Advanced Kairos Training</a:t>
            </a:r>
          </a:p>
        </p:txBody>
      </p:sp>
    </p:spTree>
    <p:extLst>
      <p:ext uri="{BB962C8B-B14F-4D97-AF65-F5344CB8AC3E}">
        <p14:creationId xmlns:p14="http://schemas.microsoft.com/office/powerpoint/2010/main" val="3661958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2D0FB-53C4-EC16-34A1-3E07AEA74DB8}"/>
              </a:ext>
            </a:extLst>
          </p:cNvPr>
          <p:cNvSpPr>
            <a:spLocks noGrp="1"/>
          </p:cNvSpPr>
          <p:nvPr>
            <p:ph type="title"/>
          </p:nvPr>
        </p:nvSpPr>
        <p:spPr>
          <a:xfrm>
            <a:off x="643474" y="1378435"/>
            <a:ext cx="10969943" cy="1029799"/>
          </a:xfrm>
        </p:spPr>
        <p:txBody>
          <a:bodyPr vert="horz" lIns="91440" tIns="45720" rIns="91440" bIns="45720" rtlCol="0" anchor="ctr">
            <a:normAutofit/>
          </a:bodyPr>
          <a:lstStyle/>
          <a:p>
            <a:pPr algn="l"/>
            <a:r>
              <a:rPr lang="en-US" kern="1200" dirty="0">
                <a:latin typeface="+mj-lt"/>
                <a:ea typeface="+mj-ea"/>
                <a:cs typeface="+mj-cs"/>
              </a:rPr>
              <a:t>Kairos Community Prayer</a:t>
            </a:r>
          </a:p>
        </p:txBody>
      </p:sp>
      <p:sp>
        <p:nvSpPr>
          <p:cNvPr id="4" name="Google Shape;2300;p57">
            <a:extLst>
              <a:ext uri="{FF2B5EF4-FFF2-40B4-BE49-F238E27FC236}">
                <a16:creationId xmlns:a16="http://schemas.microsoft.com/office/drawing/2014/main" id="{E58681A0-36D2-95CC-39C5-56DFF73DFCD8}"/>
              </a:ext>
            </a:extLst>
          </p:cNvPr>
          <p:cNvSpPr txBox="1">
            <a:spLocks noGrp="1"/>
          </p:cNvSpPr>
          <p:nvPr/>
        </p:nvSpPr>
        <p:spPr>
          <a:xfrm>
            <a:off x="5256212" y="2354268"/>
            <a:ext cx="6357205" cy="4190997"/>
          </a:xfrm>
          <a:prstGeom prst="rect">
            <a:avLst/>
          </a:prstGeom>
        </p:spPr>
        <p:txBody>
          <a:bodyPr spcFirstLastPara="1" vert="horz" lIns="91440" tIns="45720" rIns="91440" bIns="45720" rtlCol="0" anchorCtr="0">
            <a:normAutofit fontScale="62500" lnSpcReduction="20000"/>
          </a:bodyPr>
          <a:lstStyle>
            <a:lvl1pPr marL="609448" lvl="0" indent="-457086" algn="l" defTabSz="914400" rtl="0" eaLnBrk="1" latinLnBrk="0" hangingPunct="1">
              <a:spcBef>
                <a:spcPts val="0"/>
              </a:spcBef>
              <a:spcAft>
                <a:spcPts val="0"/>
              </a:spcAft>
              <a:buSzPts val="1800"/>
              <a:buFont typeface="Arial" panose="020B0604020202020204" pitchFamily="34" charset="0"/>
              <a:buChar char="●"/>
              <a:defRPr sz="3200" kern="1200">
                <a:solidFill>
                  <a:srgbClr val="485B71"/>
                </a:solidFill>
                <a:latin typeface="+mn-lt"/>
                <a:ea typeface="+mn-ea"/>
                <a:cs typeface="+mn-cs"/>
              </a:defRPr>
            </a:lvl1pPr>
            <a:lvl2pPr marL="1218895" lvl="1" indent="-423228" algn="l" defTabSz="914400" rtl="0" eaLnBrk="1" latinLnBrk="0" hangingPunct="1">
              <a:spcBef>
                <a:spcPts val="0"/>
              </a:spcBef>
              <a:spcAft>
                <a:spcPts val="0"/>
              </a:spcAft>
              <a:buSzPts val="1400"/>
              <a:buFont typeface="Arial" panose="020B0604020202020204" pitchFamily="34" charset="0"/>
              <a:buChar char="○"/>
              <a:defRPr sz="2800" kern="1200">
                <a:solidFill>
                  <a:srgbClr val="485B71"/>
                </a:solidFill>
                <a:latin typeface="+mn-lt"/>
                <a:ea typeface="+mn-ea"/>
                <a:cs typeface="+mn-cs"/>
              </a:defRPr>
            </a:lvl2pPr>
            <a:lvl3pPr marL="1828343" lvl="2" indent="-423228" algn="l" defTabSz="914400" rtl="0" eaLnBrk="1" latinLnBrk="0" hangingPunct="1">
              <a:spcBef>
                <a:spcPts val="0"/>
              </a:spcBef>
              <a:spcAft>
                <a:spcPts val="0"/>
              </a:spcAft>
              <a:buSzPts val="1400"/>
              <a:buFont typeface="Arial" panose="020B0604020202020204" pitchFamily="34" charset="0"/>
              <a:buChar char="■"/>
              <a:defRPr sz="2400" kern="1200">
                <a:solidFill>
                  <a:srgbClr val="485B71"/>
                </a:solidFill>
                <a:latin typeface="+mn-lt"/>
                <a:ea typeface="+mn-ea"/>
                <a:cs typeface="+mn-cs"/>
              </a:defRPr>
            </a:lvl3pPr>
            <a:lvl4pPr marL="2437790" lvl="3" indent="-423228" algn="l" defTabSz="914400" rtl="0" eaLnBrk="1" latinLnBrk="0" hangingPunct="1">
              <a:spcBef>
                <a:spcPts val="0"/>
              </a:spcBef>
              <a:spcAft>
                <a:spcPts val="0"/>
              </a:spcAft>
              <a:buSzPts val="1400"/>
              <a:buFont typeface="Arial" panose="020B0604020202020204" pitchFamily="34" charset="0"/>
              <a:buChar char="●"/>
              <a:defRPr sz="2000" kern="1200">
                <a:solidFill>
                  <a:srgbClr val="485B71"/>
                </a:solidFill>
                <a:latin typeface="+mn-lt"/>
                <a:ea typeface="+mn-ea"/>
                <a:cs typeface="+mn-cs"/>
              </a:defRPr>
            </a:lvl4pPr>
            <a:lvl5pPr marL="3047238" lvl="4" indent="-423228" algn="l" defTabSz="914400" rtl="0" eaLnBrk="1" latinLnBrk="0" hangingPunct="1">
              <a:spcBef>
                <a:spcPts val="0"/>
              </a:spcBef>
              <a:spcAft>
                <a:spcPts val="0"/>
              </a:spcAft>
              <a:buSzPts val="1400"/>
              <a:buFont typeface="Arial" panose="020B0604020202020204" pitchFamily="34" charset="0"/>
              <a:buChar char="○"/>
              <a:defRPr sz="2000" kern="1200">
                <a:solidFill>
                  <a:srgbClr val="485B71"/>
                </a:solidFill>
                <a:latin typeface="+mn-lt"/>
                <a:ea typeface="+mn-ea"/>
                <a:cs typeface="+mn-cs"/>
              </a:defRPr>
            </a:lvl5pPr>
            <a:lvl6pPr marL="3656686" lvl="5" indent="-423228" algn="l" defTabSz="914400" rtl="0" eaLnBrk="1" latinLnBrk="0" hangingPunct="1">
              <a:spcBef>
                <a:spcPts val="0"/>
              </a:spcBef>
              <a:spcAft>
                <a:spcPts val="0"/>
              </a:spcAft>
              <a:buSzPts val="1400"/>
              <a:buFont typeface="Arial" panose="020B0604020202020204" pitchFamily="34" charset="0"/>
              <a:buChar char="■"/>
              <a:defRPr sz="2000" kern="1200">
                <a:solidFill>
                  <a:schemeClr val="tx1"/>
                </a:solidFill>
                <a:latin typeface="+mn-lt"/>
                <a:ea typeface="+mn-ea"/>
                <a:cs typeface="+mn-cs"/>
              </a:defRPr>
            </a:lvl6pPr>
            <a:lvl7pPr marL="4266133" lvl="6" indent="-423228" algn="l" defTabSz="914400" rtl="0" eaLnBrk="1" latinLnBrk="0" hangingPunct="1">
              <a:spcBef>
                <a:spcPts val="0"/>
              </a:spcBef>
              <a:spcAft>
                <a:spcPts val="0"/>
              </a:spcAft>
              <a:buSzPts val="1400"/>
              <a:buFont typeface="Arial" panose="020B0604020202020204" pitchFamily="34" charset="0"/>
              <a:buChar char="●"/>
              <a:defRPr sz="2000" kern="1200">
                <a:solidFill>
                  <a:schemeClr val="tx1"/>
                </a:solidFill>
                <a:latin typeface="+mn-lt"/>
                <a:ea typeface="+mn-ea"/>
                <a:cs typeface="+mn-cs"/>
              </a:defRPr>
            </a:lvl7pPr>
            <a:lvl8pPr marL="4875581" lvl="7" indent="-423228" algn="l" defTabSz="914400" rtl="0" eaLnBrk="1" latinLnBrk="0" hangingPunct="1">
              <a:spcBef>
                <a:spcPts val="0"/>
              </a:spcBef>
              <a:spcAft>
                <a:spcPts val="0"/>
              </a:spcAft>
              <a:buSzPts val="1400"/>
              <a:buFont typeface="Arial" panose="020B0604020202020204" pitchFamily="34" charset="0"/>
              <a:buChar char="○"/>
              <a:defRPr sz="2000" kern="1200">
                <a:solidFill>
                  <a:schemeClr val="tx1"/>
                </a:solidFill>
                <a:latin typeface="+mn-lt"/>
                <a:ea typeface="+mn-ea"/>
                <a:cs typeface="+mn-cs"/>
              </a:defRPr>
            </a:lvl8pPr>
            <a:lvl9pPr marL="5485028" lvl="8" indent="-423228" algn="l" defTabSz="914400" rtl="0" eaLnBrk="1" latinLnBrk="0" hangingPunct="1">
              <a:spcBef>
                <a:spcPts val="0"/>
              </a:spcBef>
              <a:spcAft>
                <a:spcPts val="0"/>
              </a:spcAft>
              <a:buSzPts val="1400"/>
              <a:buFont typeface="Arial" panose="020B0604020202020204" pitchFamily="34" charset="0"/>
              <a:buChar char="■"/>
              <a:defRPr sz="2000" kern="1200">
                <a:solidFill>
                  <a:schemeClr val="tx1"/>
                </a:solidFill>
                <a:latin typeface="+mn-lt"/>
                <a:ea typeface="+mn-ea"/>
                <a:cs typeface="+mn-cs"/>
              </a:defRPr>
            </a:lvl9pPr>
          </a:lstStyle>
          <a:p>
            <a:pPr marL="0" lvl="0" indent="0">
              <a:lnSpc>
                <a:spcPct val="90000"/>
              </a:lnSpc>
              <a:spcBef>
                <a:spcPct val="20000"/>
              </a:spcBef>
              <a:spcAft>
                <a:spcPts val="0"/>
              </a:spcAft>
              <a:buNone/>
            </a:pPr>
            <a:r>
              <a:rPr lang="en-US" sz="3800" i="1" dirty="0"/>
              <a:t>Jesus, come join us in our journey</a:t>
            </a:r>
          </a:p>
          <a:p>
            <a:pPr marL="0" lvl="0" indent="0">
              <a:lnSpc>
                <a:spcPct val="90000"/>
              </a:lnSpc>
              <a:spcBef>
                <a:spcPct val="20000"/>
              </a:spcBef>
              <a:spcAft>
                <a:spcPts val="0"/>
              </a:spcAft>
              <a:buNone/>
            </a:pPr>
            <a:r>
              <a:rPr lang="en-US" sz="3800" i="1" dirty="0"/>
              <a:t>As we seek Your will</a:t>
            </a:r>
          </a:p>
          <a:p>
            <a:pPr marL="0" indent="0">
              <a:lnSpc>
                <a:spcPct val="90000"/>
              </a:lnSpc>
              <a:spcBef>
                <a:spcPct val="20000"/>
              </a:spcBef>
              <a:buNone/>
            </a:pPr>
            <a:r>
              <a:rPr lang="en-US" sz="3800" i="1" dirty="0"/>
              <a:t>For this community </a:t>
            </a:r>
          </a:p>
          <a:p>
            <a:pPr marL="0" lvl="0" indent="0">
              <a:lnSpc>
                <a:spcPct val="90000"/>
              </a:lnSpc>
              <a:spcBef>
                <a:spcPct val="20000"/>
              </a:spcBef>
              <a:spcAft>
                <a:spcPts val="0"/>
              </a:spcAft>
              <a:buNone/>
            </a:pPr>
            <a:r>
              <a:rPr lang="en-US" sz="3800" i="1" dirty="0"/>
              <a:t>In this environment.</a:t>
            </a:r>
          </a:p>
          <a:p>
            <a:pPr marL="0" lvl="0" indent="0">
              <a:lnSpc>
                <a:spcPct val="90000"/>
              </a:lnSpc>
              <a:spcBef>
                <a:spcPct val="20000"/>
              </a:spcBef>
              <a:spcAft>
                <a:spcPts val="0"/>
              </a:spcAft>
              <a:buNone/>
            </a:pPr>
            <a:endParaRPr lang="en-US" sz="3800" i="1" dirty="0"/>
          </a:p>
          <a:p>
            <a:pPr marL="0" lvl="0" indent="0">
              <a:lnSpc>
                <a:spcPct val="90000"/>
              </a:lnSpc>
              <a:spcBef>
                <a:spcPct val="20000"/>
              </a:spcBef>
              <a:spcAft>
                <a:spcPts val="0"/>
              </a:spcAft>
              <a:buNone/>
            </a:pPr>
            <a:r>
              <a:rPr lang="en-US" sz="3800" i="1" dirty="0"/>
              <a:t>Teach us to love each other</a:t>
            </a:r>
          </a:p>
          <a:p>
            <a:pPr marL="0" lvl="0" indent="0">
              <a:lnSpc>
                <a:spcPct val="90000"/>
              </a:lnSpc>
              <a:spcBef>
                <a:spcPct val="20000"/>
              </a:spcBef>
              <a:spcAft>
                <a:spcPts val="0"/>
              </a:spcAft>
              <a:buNone/>
            </a:pPr>
            <a:r>
              <a:rPr lang="en-US" sz="3800" i="1" dirty="0"/>
              <a:t>As You love us,</a:t>
            </a:r>
          </a:p>
          <a:p>
            <a:pPr marL="0" lvl="0" indent="0">
              <a:lnSpc>
                <a:spcPct val="90000"/>
              </a:lnSpc>
              <a:spcBef>
                <a:spcPct val="20000"/>
              </a:spcBef>
              <a:spcAft>
                <a:spcPts val="0"/>
              </a:spcAft>
              <a:buNone/>
            </a:pPr>
            <a:r>
              <a:rPr lang="en-US" sz="3800" i="1" dirty="0"/>
              <a:t>To give ourselves</a:t>
            </a:r>
          </a:p>
          <a:p>
            <a:pPr marL="0" lvl="0" indent="0">
              <a:lnSpc>
                <a:spcPct val="90000"/>
              </a:lnSpc>
              <a:spcBef>
                <a:spcPct val="20000"/>
              </a:spcBef>
              <a:spcAft>
                <a:spcPts val="0"/>
              </a:spcAft>
              <a:buNone/>
            </a:pPr>
            <a:r>
              <a:rPr lang="en-US" sz="3800" i="1" dirty="0"/>
              <a:t>As You give Yourself,</a:t>
            </a:r>
          </a:p>
          <a:p>
            <a:pPr marL="0" lvl="0" indent="0">
              <a:lnSpc>
                <a:spcPct val="90000"/>
              </a:lnSpc>
              <a:spcBef>
                <a:spcPct val="20000"/>
              </a:spcBef>
              <a:spcAft>
                <a:spcPts val="0"/>
              </a:spcAft>
              <a:buNone/>
            </a:pPr>
            <a:r>
              <a:rPr lang="en-US" sz="3800" i="1" dirty="0"/>
              <a:t>So that the Kingdom of God</a:t>
            </a:r>
          </a:p>
          <a:p>
            <a:pPr marL="0" indent="0">
              <a:lnSpc>
                <a:spcPct val="90000"/>
              </a:lnSpc>
              <a:spcBef>
                <a:spcPct val="20000"/>
              </a:spcBef>
              <a:buNone/>
            </a:pPr>
            <a:r>
              <a:rPr lang="en-US" sz="3800" i="1" dirty="0"/>
              <a:t>Might be made present to all.</a:t>
            </a:r>
            <a:endParaRPr lang="en-US" sz="3800" dirty="0"/>
          </a:p>
          <a:p>
            <a:pPr marL="0" indent="0">
              <a:lnSpc>
                <a:spcPct val="90000"/>
              </a:lnSpc>
              <a:spcBef>
                <a:spcPct val="20000"/>
              </a:spcBef>
              <a:buNone/>
            </a:pPr>
            <a:r>
              <a:rPr lang="en-US" sz="3800" dirty="0"/>
              <a:t>           </a:t>
            </a:r>
            <a:r>
              <a:rPr lang="en-US" sz="3800" i="1" dirty="0"/>
              <a:t>Amen</a:t>
            </a:r>
            <a:endParaRPr lang="en-US" sz="1500" dirty="0"/>
          </a:p>
        </p:txBody>
      </p:sp>
      <p:pic>
        <p:nvPicPr>
          <p:cNvPr id="5" name="Picture 4" descr="A blue card with hands in front of bars&#10;&#10;AI-generated content may be incorrect.">
            <a:extLst>
              <a:ext uri="{FF2B5EF4-FFF2-40B4-BE49-F238E27FC236}">
                <a16:creationId xmlns:a16="http://schemas.microsoft.com/office/drawing/2014/main" id="{82AFA220-9F67-2536-7E70-5F72880EB011}"/>
              </a:ext>
            </a:extLst>
          </p:cNvPr>
          <p:cNvPicPr>
            <a:picLocks noChangeAspect="1"/>
          </p:cNvPicPr>
          <p:nvPr/>
        </p:nvPicPr>
        <p:blipFill>
          <a:blip r:embed="rId2"/>
          <a:stretch>
            <a:fillRect/>
          </a:stretch>
        </p:blipFill>
        <p:spPr>
          <a:xfrm>
            <a:off x="1335809" y="2408234"/>
            <a:ext cx="3181350" cy="4181475"/>
          </a:xfrm>
          <a:prstGeom prst="rect">
            <a:avLst/>
          </a:prstGeom>
          <a:ln>
            <a:noFill/>
          </a:ln>
          <a:effectLst>
            <a:softEdge rad="112500"/>
          </a:effectLst>
        </p:spPr>
      </p:pic>
    </p:spTree>
    <p:extLst>
      <p:ext uri="{BB962C8B-B14F-4D97-AF65-F5344CB8AC3E}">
        <p14:creationId xmlns:p14="http://schemas.microsoft.com/office/powerpoint/2010/main" val="3540175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7DFF7F-8132-2894-2C58-BDC32E4D0697}"/>
              </a:ext>
            </a:extLst>
          </p:cNvPr>
          <p:cNvSpPr>
            <a:spLocks noGrp="1"/>
          </p:cNvSpPr>
          <p:nvPr>
            <p:ph type="ctrTitle"/>
          </p:nvPr>
        </p:nvSpPr>
        <p:spPr>
          <a:xfrm>
            <a:off x="5561012" y="152400"/>
            <a:ext cx="5180251" cy="1470025"/>
          </a:xfrm>
        </p:spPr>
        <p:txBody>
          <a:bodyPr/>
          <a:lstStyle/>
          <a:p>
            <a:r>
              <a:rPr lang="en-US" dirty="0"/>
              <a:t>Devotion</a:t>
            </a:r>
          </a:p>
        </p:txBody>
      </p:sp>
      <p:pic>
        <p:nvPicPr>
          <p:cNvPr id="7" name="Content Placeholder 4">
            <a:extLst>
              <a:ext uri="{FF2B5EF4-FFF2-40B4-BE49-F238E27FC236}">
                <a16:creationId xmlns:a16="http://schemas.microsoft.com/office/drawing/2014/main" id="{E521C8F9-0AA5-17D3-4DD2-48F04D76F562}"/>
              </a:ext>
            </a:extLst>
          </p:cNvPr>
          <p:cNvPicPr>
            <a:picLocks noChangeAspect="1"/>
          </p:cNvPicPr>
          <p:nvPr/>
        </p:nvPicPr>
        <p:blipFill>
          <a:blip r:embed="rId2"/>
          <a:stretch>
            <a:fillRect/>
          </a:stretch>
        </p:blipFill>
        <p:spPr>
          <a:xfrm>
            <a:off x="4646612" y="1981200"/>
            <a:ext cx="7313612" cy="4055071"/>
          </a:xfrm>
          <a:prstGeom prst="rect">
            <a:avLst/>
          </a:prstGeom>
          <a:ln>
            <a:noFill/>
          </a:ln>
          <a:effectLst>
            <a:softEdge rad="112500"/>
          </a:effectLst>
        </p:spPr>
      </p:pic>
    </p:spTree>
    <p:extLst>
      <p:ext uri="{BB962C8B-B14F-4D97-AF65-F5344CB8AC3E}">
        <p14:creationId xmlns:p14="http://schemas.microsoft.com/office/powerpoint/2010/main" val="1839566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a:xfrm>
            <a:off x="4265611" y="274638"/>
            <a:ext cx="7923213" cy="1143000"/>
          </a:xfrm>
        </p:spPr>
        <p:txBody>
          <a:bodyPr>
            <a:noAutofit/>
          </a:bodyPr>
          <a:lstStyle/>
          <a:p>
            <a:pPr algn="l"/>
            <a:r>
              <a:rPr lang="en-US" sz="3600" dirty="0"/>
              <a:t>Kairos Inside is More Than a Weekend</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a:xfrm>
            <a:off x="4265612" y="1600203"/>
            <a:ext cx="5486400" cy="4983159"/>
          </a:xfrm>
        </p:spPr>
        <p:txBody>
          <a:bodyPr/>
          <a:lstStyle/>
          <a:p>
            <a:r>
              <a:rPr lang="en-US" sz="2800" dirty="0"/>
              <a:t>It’s a Journey</a:t>
            </a:r>
          </a:p>
          <a:p>
            <a:pPr lvl="1"/>
            <a:r>
              <a:rPr lang="en-US" sz="2400" dirty="0"/>
              <a:t>Weekend</a:t>
            </a:r>
          </a:p>
          <a:p>
            <a:pPr lvl="1"/>
            <a:r>
              <a:rPr lang="en-US" sz="2400" dirty="0"/>
              <a:t>Continuing Ministry</a:t>
            </a:r>
          </a:p>
          <a:p>
            <a:r>
              <a:rPr lang="en-US" sz="2800" dirty="0"/>
              <a:t>Three Pillars for Success in our Journey</a:t>
            </a:r>
          </a:p>
          <a:p>
            <a:pPr lvl="1"/>
            <a:r>
              <a:rPr lang="en-US" sz="2400" dirty="0"/>
              <a:t>Continuing Ministry</a:t>
            </a:r>
          </a:p>
          <a:p>
            <a:pPr lvl="1"/>
            <a:r>
              <a:rPr lang="en-US" sz="2400" dirty="0"/>
              <a:t>Volunteers with a Heart to Serve</a:t>
            </a:r>
          </a:p>
          <a:p>
            <a:pPr lvl="1"/>
            <a:r>
              <a:rPr lang="en-US" sz="2400" dirty="0"/>
              <a:t>Proper Training</a:t>
            </a:r>
          </a:p>
          <a:p>
            <a:pPr lvl="2"/>
            <a:endParaRPr lang="en-US" dirty="0"/>
          </a:p>
        </p:txBody>
      </p:sp>
      <p:pic>
        <p:nvPicPr>
          <p:cNvPr id="5" name="Picture 4">
            <a:extLst>
              <a:ext uri="{FF2B5EF4-FFF2-40B4-BE49-F238E27FC236}">
                <a16:creationId xmlns:a16="http://schemas.microsoft.com/office/drawing/2014/main" id="{486DFD4C-A0FB-DBCB-A61A-8C6EC605563C}"/>
              </a:ext>
            </a:extLst>
          </p:cNvPr>
          <p:cNvPicPr>
            <a:picLocks noChangeAspect="1"/>
          </p:cNvPicPr>
          <p:nvPr/>
        </p:nvPicPr>
        <p:blipFill>
          <a:blip r:embed="rId2">
            <a:extLst>
              <a:ext uri="{28A0092B-C50C-407E-A947-70E740481C1C}">
                <a14:useLocalDpi xmlns:a14="http://schemas.microsoft.com/office/drawing/2010/main" val="0"/>
              </a:ext>
            </a:extLst>
          </a:blip>
          <a:srcRect l="14944" r="19408"/>
          <a:stretch>
            <a:fillRect/>
          </a:stretch>
        </p:blipFill>
        <p:spPr>
          <a:xfrm flipH="1">
            <a:off x="9675811" y="1238506"/>
            <a:ext cx="2357372" cy="3179510"/>
          </a:xfrm>
          <a:prstGeom prst="rect">
            <a:avLst/>
          </a:prstGeom>
        </p:spPr>
      </p:pic>
      <p:sp>
        <p:nvSpPr>
          <p:cNvPr id="7" name="TextBox 6">
            <a:extLst>
              <a:ext uri="{FF2B5EF4-FFF2-40B4-BE49-F238E27FC236}">
                <a16:creationId xmlns:a16="http://schemas.microsoft.com/office/drawing/2014/main" id="{464BA195-C8C4-21AC-7638-0A2013FE3C45}"/>
              </a:ext>
            </a:extLst>
          </p:cNvPr>
          <p:cNvSpPr txBox="1"/>
          <p:nvPr/>
        </p:nvSpPr>
        <p:spPr>
          <a:xfrm>
            <a:off x="10056812" y="4509298"/>
            <a:ext cx="1595371" cy="1353960"/>
          </a:xfrm>
          <a:prstGeom prst="rect">
            <a:avLst/>
          </a:prstGeom>
          <a:noFill/>
        </p:spPr>
        <p:txBody>
          <a:bodyPr wrap="square" rtlCol="0">
            <a:spAutoFit/>
          </a:bodyPr>
          <a:lstStyle/>
          <a:p>
            <a:r>
              <a:rPr lang="en-US" sz="1999" b="1" dirty="0"/>
              <a:t> 3 Day Weekend</a:t>
            </a:r>
          </a:p>
          <a:p>
            <a:endParaRPr lang="en-US" sz="1000" b="1" dirty="0"/>
          </a:p>
          <a:p>
            <a:r>
              <a:rPr lang="en-US" sz="1600" b="1" i="1" dirty="0"/>
              <a:t>Participant’s Doorway</a:t>
            </a:r>
            <a:endParaRPr lang="en-US" sz="2000" b="1" dirty="0"/>
          </a:p>
        </p:txBody>
      </p:sp>
      <p:sp>
        <p:nvSpPr>
          <p:cNvPr id="9" name="Right Arrow 16">
            <a:extLst>
              <a:ext uri="{FF2B5EF4-FFF2-40B4-BE49-F238E27FC236}">
                <a16:creationId xmlns:a16="http://schemas.microsoft.com/office/drawing/2014/main" id="{30B63D09-73A2-5E11-68C5-878BF9743228}"/>
              </a:ext>
            </a:extLst>
          </p:cNvPr>
          <p:cNvSpPr/>
          <p:nvPr/>
        </p:nvSpPr>
        <p:spPr>
          <a:xfrm>
            <a:off x="11352212" y="4975038"/>
            <a:ext cx="457081" cy="330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4132637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07C8-13F8-831E-1422-93BE4555234B}"/>
              </a:ext>
            </a:extLst>
          </p:cNvPr>
          <p:cNvSpPr>
            <a:spLocks noGrp="1"/>
          </p:cNvSpPr>
          <p:nvPr>
            <p:ph type="title"/>
          </p:nvPr>
        </p:nvSpPr>
        <p:spPr/>
        <p:txBody>
          <a:bodyPr/>
          <a:lstStyle/>
          <a:p>
            <a:r>
              <a:rPr lang="en-US" dirty="0"/>
              <a:t>Success in our Journey</a:t>
            </a:r>
          </a:p>
        </p:txBody>
      </p:sp>
      <p:sp>
        <p:nvSpPr>
          <p:cNvPr id="3" name="Content Placeholder 2">
            <a:extLst>
              <a:ext uri="{FF2B5EF4-FFF2-40B4-BE49-F238E27FC236}">
                <a16:creationId xmlns:a16="http://schemas.microsoft.com/office/drawing/2014/main" id="{AAE63C71-29E6-F6FD-72F2-676A7F4AFB99}"/>
              </a:ext>
            </a:extLst>
          </p:cNvPr>
          <p:cNvSpPr>
            <a:spLocks noGrp="1"/>
          </p:cNvSpPr>
          <p:nvPr>
            <p:ph sz="half" idx="1"/>
          </p:nvPr>
        </p:nvSpPr>
        <p:spPr/>
        <p:txBody>
          <a:bodyPr>
            <a:normAutofit fontScale="92500" lnSpcReduction="10000"/>
          </a:bodyPr>
          <a:lstStyle/>
          <a:p>
            <a:r>
              <a:rPr lang="en-US" dirty="0"/>
              <a:t>Volunteers with a Heart to Serve</a:t>
            </a:r>
          </a:p>
          <a:p>
            <a:pPr lvl="1"/>
            <a:r>
              <a:rPr lang="en-US" dirty="0"/>
              <a:t>Remember who we serve</a:t>
            </a:r>
          </a:p>
          <a:p>
            <a:pPr lvl="2"/>
            <a:r>
              <a:rPr lang="en-US" sz="1900" i="1" dirty="0"/>
              <a:t>Colossians 3:23</a:t>
            </a:r>
          </a:p>
          <a:p>
            <a:pPr lvl="1"/>
            <a:r>
              <a:rPr lang="en-US" dirty="0"/>
              <a:t>Jesus modeled servanthood</a:t>
            </a:r>
          </a:p>
          <a:p>
            <a:pPr lvl="2"/>
            <a:r>
              <a:rPr lang="en-US" sz="1900" i="1" dirty="0"/>
              <a:t>Matthew 23:11-12</a:t>
            </a:r>
          </a:p>
          <a:p>
            <a:pPr lvl="1"/>
            <a:endParaRPr lang="en-US" dirty="0"/>
          </a:p>
          <a:p>
            <a:pPr lvl="1"/>
            <a:endParaRPr lang="en-US" dirty="0"/>
          </a:p>
        </p:txBody>
      </p:sp>
      <p:sp>
        <p:nvSpPr>
          <p:cNvPr id="4" name="Content Placeholder 3">
            <a:extLst>
              <a:ext uri="{FF2B5EF4-FFF2-40B4-BE49-F238E27FC236}">
                <a16:creationId xmlns:a16="http://schemas.microsoft.com/office/drawing/2014/main" id="{0FEFD424-270A-C12B-16AF-4571CE0AA571}"/>
              </a:ext>
            </a:extLst>
          </p:cNvPr>
          <p:cNvSpPr>
            <a:spLocks noGrp="1"/>
          </p:cNvSpPr>
          <p:nvPr>
            <p:ph sz="half" idx="2"/>
          </p:nvPr>
        </p:nvSpPr>
        <p:spPr/>
        <p:txBody>
          <a:bodyPr>
            <a:normAutofit fontScale="92500" lnSpcReduction="10000"/>
          </a:bodyPr>
          <a:lstStyle/>
          <a:p>
            <a:r>
              <a:rPr lang="en-US" dirty="0"/>
              <a:t>Characteristics</a:t>
            </a:r>
          </a:p>
          <a:p>
            <a:pPr lvl="1"/>
            <a:r>
              <a:rPr lang="en-US" dirty="0"/>
              <a:t>Serves selflessly, lovingly, humbly</a:t>
            </a:r>
          </a:p>
          <a:p>
            <a:pPr lvl="2"/>
            <a:r>
              <a:rPr lang="en-US" sz="1900" i="1" dirty="0"/>
              <a:t>Matthew 7:12</a:t>
            </a:r>
          </a:p>
          <a:p>
            <a:pPr lvl="1"/>
            <a:r>
              <a:rPr lang="en-US" dirty="0"/>
              <a:t>Gives without expecting anything in return</a:t>
            </a:r>
          </a:p>
          <a:p>
            <a:pPr lvl="2"/>
            <a:r>
              <a:rPr lang="en-US" sz="1900" i="1" dirty="0"/>
              <a:t>1 John 4:21</a:t>
            </a:r>
          </a:p>
          <a:p>
            <a:pPr lvl="1"/>
            <a:r>
              <a:rPr lang="en-US" dirty="0"/>
              <a:t>Meets the needs of others</a:t>
            </a:r>
          </a:p>
          <a:p>
            <a:pPr lvl="2"/>
            <a:r>
              <a:rPr lang="en-US" sz="1900" i="1" dirty="0"/>
              <a:t>Matthew 25:35-40</a:t>
            </a:r>
          </a:p>
          <a:p>
            <a:pPr lvl="1"/>
            <a:r>
              <a:rPr lang="en-US" dirty="0"/>
              <a:t>Serves to glorify God</a:t>
            </a:r>
          </a:p>
          <a:p>
            <a:pPr lvl="2"/>
            <a:r>
              <a:rPr lang="en-US" sz="1900" i="1" dirty="0"/>
              <a:t>John 6:63 </a:t>
            </a:r>
          </a:p>
          <a:p>
            <a:pPr lvl="1"/>
            <a:r>
              <a:rPr lang="en-US" dirty="0"/>
              <a:t>Serves out of love for God</a:t>
            </a:r>
          </a:p>
          <a:p>
            <a:pPr lvl="2"/>
            <a:r>
              <a:rPr lang="en-US" sz="1900" i="1" dirty="0"/>
              <a:t>1 Thessalonians 5:11</a:t>
            </a:r>
          </a:p>
          <a:p>
            <a:endParaRPr lang="en-US" dirty="0"/>
          </a:p>
        </p:txBody>
      </p:sp>
      <p:pic>
        <p:nvPicPr>
          <p:cNvPr id="6" name="Picture 5">
            <a:extLst>
              <a:ext uri="{FF2B5EF4-FFF2-40B4-BE49-F238E27FC236}">
                <a16:creationId xmlns:a16="http://schemas.microsoft.com/office/drawing/2014/main" id="{7EC60CA2-A71A-FF86-6E6E-48083F4EB36A}"/>
              </a:ext>
            </a:extLst>
          </p:cNvPr>
          <p:cNvPicPr>
            <a:picLocks noChangeAspect="1"/>
          </p:cNvPicPr>
          <p:nvPr/>
        </p:nvPicPr>
        <p:blipFill>
          <a:blip r:embed="rId2"/>
          <a:stretch>
            <a:fillRect/>
          </a:stretch>
        </p:blipFill>
        <p:spPr>
          <a:xfrm>
            <a:off x="1583207" y="3895722"/>
            <a:ext cx="3435865" cy="2724150"/>
          </a:xfrm>
          <a:prstGeom prst="rect">
            <a:avLst/>
          </a:prstGeom>
        </p:spPr>
      </p:pic>
    </p:spTree>
    <p:extLst>
      <p:ext uri="{BB962C8B-B14F-4D97-AF65-F5344CB8AC3E}">
        <p14:creationId xmlns:p14="http://schemas.microsoft.com/office/powerpoint/2010/main" val="1340350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3061-0F16-056A-1C92-C75AF1ED7BAD}"/>
              </a:ext>
            </a:extLst>
          </p:cNvPr>
          <p:cNvSpPr>
            <a:spLocks noGrp="1"/>
          </p:cNvSpPr>
          <p:nvPr>
            <p:ph type="title"/>
          </p:nvPr>
        </p:nvSpPr>
        <p:spPr/>
        <p:txBody>
          <a:bodyPr/>
          <a:lstStyle/>
          <a:p>
            <a:r>
              <a:rPr lang="en-US" dirty="0"/>
              <a:t>Success in our Journey</a:t>
            </a:r>
          </a:p>
        </p:txBody>
      </p:sp>
      <p:sp>
        <p:nvSpPr>
          <p:cNvPr id="3" name="Content Placeholder 2">
            <a:extLst>
              <a:ext uri="{FF2B5EF4-FFF2-40B4-BE49-F238E27FC236}">
                <a16:creationId xmlns:a16="http://schemas.microsoft.com/office/drawing/2014/main" id="{F705F883-69FD-3609-39A0-82F1C5A348B7}"/>
              </a:ext>
            </a:extLst>
          </p:cNvPr>
          <p:cNvSpPr>
            <a:spLocks noGrp="1"/>
          </p:cNvSpPr>
          <p:nvPr>
            <p:ph sz="half" idx="1"/>
          </p:nvPr>
        </p:nvSpPr>
        <p:spPr/>
        <p:txBody>
          <a:bodyPr/>
          <a:lstStyle/>
          <a:p>
            <a:r>
              <a:rPr lang="en-US" dirty="0"/>
              <a:t>Proper Training</a:t>
            </a:r>
          </a:p>
          <a:p>
            <a:pPr lvl="1"/>
            <a:r>
              <a:rPr lang="en-US" dirty="0"/>
              <a:t>Volunteers must be trained</a:t>
            </a:r>
          </a:p>
          <a:p>
            <a:pPr lvl="2"/>
            <a:r>
              <a:rPr lang="en-US" dirty="0"/>
              <a:t>Learn Continuing Ministry</a:t>
            </a:r>
          </a:p>
          <a:p>
            <a:pPr lvl="2"/>
            <a:r>
              <a:rPr lang="en-US" dirty="0"/>
              <a:t>Support Continuing Ministry</a:t>
            </a:r>
          </a:p>
          <a:p>
            <a:pPr lvl="2"/>
            <a:r>
              <a:rPr lang="en-US" dirty="0"/>
              <a:t>Model Continuing Ministry</a:t>
            </a:r>
          </a:p>
          <a:p>
            <a:pPr lvl="2"/>
            <a:r>
              <a:rPr lang="en-US" dirty="0"/>
              <a:t>Embrace Continuing Ministry</a:t>
            </a:r>
          </a:p>
          <a:p>
            <a:endParaRPr lang="en-US" dirty="0"/>
          </a:p>
        </p:txBody>
      </p:sp>
      <p:sp>
        <p:nvSpPr>
          <p:cNvPr id="4" name="Content Placeholder 3">
            <a:extLst>
              <a:ext uri="{FF2B5EF4-FFF2-40B4-BE49-F238E27FC236}">
                <a16:creationId xmlns:a16="http://schemas.microsoft.com/office/drawing/2014/main" id="{DC000A10-D694-E058-50BA-A88D33279F26}"/>
              </a:ext>
            </a:extLst>
          </p:cNvPr>
          <p:cNvSpPr>
            <a:spLocks noGrp="1"/>
          </p:cNvSpPr>
          <p:nvPr>
            <p:ph sz="half" idx="2"/>
          </p:nvPr>
        </p:nvSpPr>
        <p:spPr/>
        <p:txBody>
          <a:bodyPr/>
          <a:lstStyle/>
          <a:p>
            <a:r>
              <a:rPr lang="en-US" dirty="0"/>
              <a:t>Proper Training</a:t>
            </a:r>
          </a:p>
          <a:p>
            <a:pPr lvl="1"/>
            <a:r>
              <a:rPr lang="en-US" dirty="0"/>
              <a:t>Graduates must be trained</a:t>
            </a:r>
          </a:p>
          <a:p>
            <a:pPr lvl="2"/>
            <a:r>
              <a:rPr lang="en-US" dirty="0"/>
              <a:t>Volunteers guide graduates toward Christ</a:t>
            </a:r>
          </a:p>
          <a:p>
            <a:pPr lvl="2"/>
            <a:r>
              <a:rPr lang="en-US" dirty="0"/>
              <a:t>Volunteers teach Prayer and Share</a:t>
            </a:r>
          </a:p>
          <a:p>
            <a:pPr lvl="2"/>
            <a:r>
              <a:rPr lang="en-US" dirty="0"/>
              <a:t>Volunteers prepare and support graduates</a:t>
            </a:r>
          </a:p>
          <a:p>
            <a:endParaRPr lang="en-US" dirty="0"/>
          </a:p>
        </p:txBody>
      </p:sp>
    </p:spTree>
    <p:extLst>
      <p:ext uri="{BB962C8B-B14F-4D97-AF65-F5344CB8AC3E}">
        <p14:creationId xmlns:p14="http://schemas.microsoft.com/office/powerpoint/2010/main" val="381152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875D6-16FB-076F-2858-9680D62927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8316AA-E353-3134-CEA1-CE158B7B75DE}"/>
              </a:ext>
            </a:extLst>
          </p:cNvPr>
          <p:cNvSpPr>
            <a:spLocks noGrp="1"/>
          </p:cNvSpPr>
          <p:nvPr>
            <p:ph type="title"/>
          </p:nvPr>
        </p:nvSpPr>
        <p:spPr/>
        <p:txBody>
          <a:bodyPr/>
          <a:lstStyle/>
          <a:p>
            <a:r>
              <a:rPr lang="en-US" dirty="0"/>
              <a:t>Success in our Journey</a:t>
            </a:r>
          </a:p>
        </p:txBody>
      </p:sp>
      <p:sp>
        <p:nvSpPr>
          <p:cNvPr id="3" name="Content Placeholder 2">
            <a:extLst>
              <a:ext uri="{FF2B5EF4-FFF2-40B4-BE49-F238E27FC236}">
                <a16:creationId xmlns:a16="http://schemas.microsoft.com/office/drawing/2014/main" id="{49F5B073-8040-078A-5036-9712E429BEC1}"/>
              </a:ext>
            </a:extLst>
          </p:cNvPr>
          <p:cNvSpPr>
            <a:spLocks noGrp="1"/>
          </p:cNvSpPr>
          <p:nvPr>
            <p:ph idx="1"/>
          </p:nvPr>
        </p:nvSpPr>
        <p:spPr/>
        <p:txBody>
          <a:bodyPr/>
          <a:lstStyle/>
          <a:p>
            <a:r>
              <a:rPr lang="en-US" sz="2800" dirty="0"/>
              <a:t>Proper Training</a:t>
            </a:r>
          </a:p>
          <a:p>
            <a:pPr lvl="1"/>
            <a:r>
              <a:rPr lang="en-US" sz="2400" dirty="0"/>
              <a:t>Inside Resident Community Council</a:t>
            </a:r>
          </a:p>
          <a:p>
            <a:pPr lvl="2"/>
            <a:r>
              <a:rPr lang="en-US" sz="2000" dirty="0"/>
              <a:t>Coordinate and run weekly Prayer and Share</a:t>
            </a:r>
          </a:p>
          <a:p>
            <a:pPr lvl="2"/>
            <a:r>
              <a:rPr lang="en-US" sz="2000" dirty="0"/>
              <a:t>Promote Prayer and Share grouping</a:t>
            </a:r>
          </a:p>
          <a:p>
            <a:pPr lvl="2"/>
            <a:r>
              <a:rPr lang="en-US" sz="2000" dirty="0"/>
              <a:t>Plan and run Monthly Reunions</a:t>
            </a:r>
          </a:p>
          <a:p>
            <a:pPr lvl="1"/>
            <a:r>
              <a:rPr lang="en-US" sz="2400" dirty="0"/>
              <a:t>Prison Chaplain and Administration</a:t>
            </a:r>
          </a:p>
          <a:p>
            <a:pPr lvl="2"/>
            <a:r>
              <a:rPr lang="en-US" sz="2000" dirty="0"/>
              <a:t>Memorandum of Understanding</a:t>
            </a:r>
          </a:p>
          <a:p>
            <a:pPr lvl="2"/>
            <a:r>
              <a:rPr lang="en-US" sz="2000" dirty="0"/>
              <a:t>Kairos Inside Program Manual</a:t>
            </a:r>
          </a:p>
          <a:p>
            <a:pPr lvl="2"/>
            <a:r>
              <a:rPr lang="en-US" sz="2000" dirty="0"/>
              <a:t>Chaplains Guide to Kairos Inside</a:t>
            </a:r>
          </a:p>
          <a:p>
            <a:pPr lvl="2"/>
            <a:r>
              <a:rPr lang="en-US" sz="2000" dirty="0"/>
              <a:t>Inside Resident Council Handbook</a:t>
            </a:r>
          </a:p>
          <a:p>
            <a:pPr lvl="2"/>
            <a:endParaRPr lang="en-US" dirty="0"/>
          </a:p>
        </p:txBody>
      </p:sp>
    </p:spTree>
    <p:extLst>
      <p:ext uri="{BB962C8B-B14F-4D97-AF65-F5344CB8AC3E}">
        <p14:creationId xmlns:p14="http://schemas.microsoft.com/office/powerpoint/2010/main" val="769407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E3EC3-1CFE-7EDD-F5EE-E042056034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0AECA9-2D61-2363-12E8-E66135057DE9}"/>
              </a:ext>
            </a:extLst>
          </p:cNvPr>
          <p:cNvSpPr>
            <a:spLocks noGrp="1"/>
          </p:cNvSpPr>
          <p:nvPr>
            <p:ph type="title"/>
          </p:nvPr>
        </p:nvSpPr>
        <p:spPr/>
        <p:txBody>
          <a:bodyPr/>
          <a:lstStyle/>
          <a:p>
            <a:r>
              <a:rPr lang="en-US" dirty="0"/>
              <a:t>Journey through Continuing Ministry</a:t>
            </a:r>
          </a:p>
        </p:txBody>
      </p:sp>
      <p:sp>
        <p:nvSpPr>
          <p:cNvPr id="3" name="Text Placeholder 2">
            <a:extLst>
              <a:ext uri="{FF2B5EF4-FFF2-40B4-BE49-F238E27FC236}">
                <a16:creationId xmlns:a16="http://schemas.microsoft.com/office/drawing/2014/main" id="{EF9E93AA-1D77-9920-9231-83890D6C3647}"/>
              </a:ext>
            </a:extLst>
          </p:cNvPr>
          <p:cNvSpPr>
            <a:spLocks noGrp="1"/>
          </p:cNvSpPr>
          <p:nvPr>
            <p:ph type="body" idx="1"/>
          </p:nvPr>
        </p:nvSpPr>
        <p:spPr/>
        <p:txBody>
          <a:bodyPr/>
          <a:lstStyle/>
          <a:p>
            <a:r>
              <a:rPr lang="en-US" dirty="0"/>
              <a:t>Continuing Ministry How to and Why</a:t>
            </a:r>
          </a:p>
        </p:txBody>
      </p:sp>
      <p:sp>
        <p:nvSpPr>
          <p:cNvPr id="4" name="Content Placeholder 3">
            <a:extLst>
              <a:ext uri="{FF2B5EF4-FFF2-40B4-BE49-F238E27FC236}">
                <a16:creationId xmlns:a16="http://schemas.microsoft.com/office/drawing/2014/main" id="{5263C7FF-EE91-E8B5-E109-62929E7B1035}"/>
              </a:ext>
            </a:extLst>
          </p:cNvPr>
          <p:cNvSpPr>
            <a:spLocks noGrp="1"/>
          </p:cNvSpPr>
          <p:nvPr>
            <p:ph sz="half" idx="2"/>
          </p:nvPr>
        </p:nvSpPr>
        <p:spPr/>
        <p:txBody>
          <a:bodyPr/>
          <a:lstStyle/>
          <a:p>
            <a:r>
              <a:rPr lang="en-US" dirty="0"/>
              <a:t>Plum Program Manual</a:t>
            </a:r>
          </a:p>
          <a:p>
            <a:pPr lvl="1"/>
            <a:r>
              <a:rPr lang="en-US" dirty="0"/>
              <a:t>Pages 265 – 333</a:t>
            </a:r>
          </a:p>
          <a:p>
            <a:r>
              <a:rPr lang="en-US" dirty="0"/>
              <a:t>Continuing Ministry Video</a:t>
            </a:r>
          </a:p>
          <a:p>
            <a:pPr lvl="1"/>
            <a:r>
              <a:rPr lang="en-US" dirty="0"/>
              <a:t>Download from mykairos.org </a:t>
            </a:r>
          </a:p>
          <a:p>
            <a:r>
              <a:rPr lang="en-US" dirty="0"/>
              <a:t>Continuing Ministry Zoom Training</a:t>
            </a:r>
          </a:p>
          <a:p>
            <a:pPr lvl="1"/>
            <a:r>
              <a:rPr lang="en-US" dirty="0"/>
              <a:t>Register on mykairos.org</a:t>
            </a:r>
          </a:p>
          <a:p>
            <a:pPr lvl="1"/>
            <a:endParaRPr lang="en-US" dirty="0"/>
          </a:p>
        </p:txBody>
      </p:sp>
      <p:sp>
        <p:nvSpPr>
          <p:cNvPr id="5" name="Text Placeholder 4">
            <a:extLst>
              <a:ext uri="{FF2B5EF4-FFF2-40B4-BE49-F238E27FC236}">
                <a16:creationId xmlns:a16="http://schemas.microsoft.com/office/drawing/2014/main" id="{CC69C80C-A308-EB71-D3EA-29A3AA8FE136}"/>
              </a:ext>
            </a:extLst>
          </p:cNvPr>
          <p:cNvSpPr>
            <a:spLocks noGrp="1"/>
          </p:cNvSpPr>
          <p:nvPr>
            <p:ph type="body" sz="quarter" idx="3"/>
          </p:nvPr>
        </p:nvSpPr>
        <p:spPr/>
        <p:txBody>
          <a:bodyPr/>
          <a:lstStyle/>
          <a:p>
            <a:r>
              <a:rPr lang="en-US" dirty="0"/>
              <a:t>Continuing Ministry has Four Parts</a:t>
            </a:r>
          </a:p>
        </p:txBody>
      </p:sp>
      <p:pic>
        <p:nvPicPr>
          <p:cNvPr id="10" name="Picture 9">
            <a:extLst>
              <a:ext uri="{FF2B5EF4-FFF2-40B4-BE49-F238E27FC236}">
                <a16:creationId xmlns:a16="http://schemas.microsoft.com/office/drawing/2014/main" id="{668B9C1A-1CEB-078B-350E-78C9821445B2}"/>
              </a:ext>
            </a:extLst>
          </p:cNvPr>
          <p:cNvPicPr>
            <a:picLocks noChangeAspect="1"/>
          </p:cNvPicPr>
          <p:nvPr/>
        </p:nvPicPr>
        <p:blipFill>
          <a:blip r:embed="rId2"/>
          <a:stretch>
            <a:fillRect/>
          </a:stretch>
        </p:blipFill>
        <p:spPr>
          <a:xfrm>
            <a:off x="5252263" y="2292349"/>
            <a:ext cx="6633349" cy="3768725"/>
          </a:xfrm>
          <a:prstGeom prst="rect">
            <a:avLst/>
          </a:prstGeom>
        </p:spPr>
      </p:pic>
    </p:spTree>
    <p:extLst>
      <p:ext uri="{BB962C8B-B14F-4D97-AF65-F5344CB8AC3E}">
        <p14:creationId xmlns:p14="http://schemas.microsoft.com/office/powerpoint/2010/main" val="3427484998"/>
      </p:ext>
    </p:extLst>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E871E8-9256-4460-971B-99DD8D594AD0}">
  <ds:schemaRefs>
    <ds:schemaRef ds:uri="http://purl.org/dc/terms/"/>
    <ds:schemaRef ds:uri="http://schemas.openxmlformats.org/package/2006/metadata/core-properties"/>
    <ds:schemaRef ds:uri="http://schemas.microsoft.com/office/2006/metadata/properties"/>
    <ds:schemaRef ds:uri="fbd3adbe-0a6f-483c-8432-8addf16505f2"/>
    <ds:schemaRef ds:uri="http://purl.org/dc/elements/1.1/"/>
    <ds:schemaRef ds:uri="http://purl.org/dc/dcmitype/"/>
    <ds:schemaRef ds:uri="52f1d09e-bad4-47cb-86a3-6edf92aaba1f"/>
    <ds:schemaRef ds:uri="http://schemas.microsoft.com/office/2006/documentManagement/typ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88604D-44E2-4E25-B87D-DA25336C03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4946</TotalTime>
  <Words>998</Words>
  <Application>Microsoft Office PowerPoint</Application>
  <PresentationFormat>Custom</PresentationFormat>
  <Paragraphs>189</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Arial</vt:lpstr>
      <vt:lpstr>Calibri</vt:lpstr>
      <vt:lpstr>Blank Slide - No Logo</vt:lpstr>
      <vt:lpstr>Kairos Inside:  More Than a Weekend</vt:lpstr>
      <vt:lpstr>Welcome &amp; Introductions “Our Kairos Journey” </vt:lpstr>
      <vt:lpstr>Kairos Community Prayer</vt:lpstr>
      <vt:lpstr>Devotion</vt:lpstr>
      <vt:lpstr>Kairos Inside is More Than a Weekend</vt:lpstr>
      <vt:lpstr>Success in our Journey</vt:lpstr>
      <vt:lpstr>Success in our Journey</vt:lpstr>
      <vt:lpstr>Success in our Journey</vt:lpstr>
      <vt:lpstr>Journey through Continuing Ministry</vt:lpstr>
      <vt:lpstr>Instructional Reunion</vt:lpstr>
      <vt:lpstr>Prayer and Share</vt:lpstr>
      <vt:lpstr>Prayer and Share</vt:lpstr>
      <vt:lpstr>Prayer and Share Grouping Card</vt:lpstr>
      <vt:lpstr>Journey through Continuing Ministry Monthly Reunion</vt:lpstr>
      <vt:lpstr>PowerPoint Presentation</vt:lpstr>
      <vt:lpstr>Journey to Transformation</vt:lpstr>
      <vt:lpstr>PowerPoint Presentation</vt:lpstr>
      <vt:lpstr>“An Amazing Reflection of How Kairos Changed a Chaplain’s View on Prison Ministry”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46</cp:revision>
  <cp:lastPrinted>2026-07-06T20:16:46Z</cp:lastPrinted>
  <dcterms:created xsi:type="dcterms:W3CDTF">2022-04-28T17:23:48Z</dcterms:created>
  <dcterms:modified xsi:type="dcterms:W3CDTF">2026-07-06T20:17:11Z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